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bookmarkIdSeed="2">
  <p:sldMasterIdLst>
    <p:sldMasterId id="2147483672" r:id="rId1"/>
  </p:sldMasterIdLst>
  <p:notesMasterIdLst>
    <p:notesMasterId r:id="rId46"/>
  </p:notesMasterIdLst>
  <p:sldIdLst>
    <p:sldId id="589" r:id="rId2"/>
    <p:sldId id="407" r:id="rId3"/>
    <p:sldId id="588" r:id="rId4"/>
    <p:sldId id="369" r:id="rId5"/>
    <p:sldId id="590" r:id="rId6"/>
    <p:sldId id="526" r:id="rId7"/>
    <p:sldId id="591" r:id="rId8"/>
    <p:sldId id="583" r:id="rId9"/>
    <p:sldId id="593" r:id="rId10"/>
    <p:sldId id="594" r:id="rId11"/>
    <p:sldId id="595" r:id="rId12"/>
    <p:sldId id="596" r:id="rId13"/>
    <p:sldId id="598" r:id="rId14"/>
    <p:sldId id="599" r:id="rId15"/>
    <p:sldId id="600" r:id="rId16"/>
    <p:sldId id="563" r:id="rId17"/>
    <p:sldId id="601" r:id="rId18"/>
    <p:sldId id="602" r:id="rId19"/>
    <p:sldId id="603" r:id="rId20"/>
    <p:sldId id="604" r:id="rId21"/>
    <p:sldId id="605" r:id="rId22"/>
    <p:sldId id="606" r:id="rId23"/>
    <p:sldId id="607" r:id="rId24"/>
    <p:sldId id="608" r:id="rId25"/>
    <p:sldId id="609" r:id="rId26"/>
    <p:sldId id="610" r:id="rId27"/>
    <p:sldId id="611" r:id="rId28"/>
    <p:sldId id="612" r:id="rId29"/>
    <p:sldId id="613" r:id="rId30"/>
    <p:sldId id="614" r:id="rId31"/>
    <p:sldId id="615" r:id="rId32"/>
    <p:sldId id="616" r:id="rId33"/>
    <p:sldId id="617" r:id="rId34"/>
    <p:sldId id="618" r:id="rId35"/>
    <p:sldId id="619" r:id="rId36"/>
    <p:sldId id="620" r:id="rId37"/>
    <p:sldId id="621" r:id="rId38"/>
    <p:sldId id="622" r:id="rId39"/>
    <p:sldId id="623" r:id="rId40"/>
    <p:sldId id="624" r:id="rId41"/>
    <p:sldId id="625" r:id="rId42"/>
    <p:sldId id="626" r:id="rId43"/>
    <p:sldId id="627" r:id="rId44"/>
    <p:sldId id="628" r:id="rId45"/>
  </p:sldIdLst>
  <p:sldSz cx="8999538" cy="6011863"/>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700"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1700"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1700"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1700"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1700"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1700"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1700"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1700"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1700"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896">
          <p15:clr>
            <a:srgbClr val="A4A3A4"/>
          </p15:clr>
        </p15:guide>
        <p15:guide id="2" pos="28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showGuides="1">
      <p:cViewPr varScale="1">
        <p:scale>
          <a:sx n="77" d="100"/>
          <a:sy n="77" d="100"/>
        </p:scale>
        <p:origin x="1242" y="84"/>
      </p:cViewPr>
      <p:guideLst>
        <p:guide orient="horz" pos="1896"/>
        <p:guide pos="283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eaLnBrk="0" hangingPunct="0">
              <a:defRPr sz="1200"/>
            </a:lvl1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0" hangingPunct="0">
              <a:defRPr sz="1200"/>
            </a:lvl1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364" name="Rectangle 4"/>
          <p:cNvSpPr>
            <a:spLocks noGrp="1" noRot="1" noChangeAspect="1"/>
          </p:cNvSpPr>
          <p:nvPr>
            <p:ph type="sldImg" idx="2"/>
          </p:nvPr>
        </p:nvSpPr>
        <p:spPr>
          <a:xfrm>
            <a:off x="1143000" y="685800"/>
            <a:ext cx="4572000" cy="3429000"/>
          </a:xfrm>
          <a:prstGeom prst="rect">
            <a:avLst/>
          </a:prstGeom>
          <a:noFill/>
          <a:ln w="9525">
            <a:noFill/>
          </a:ln>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ctr" anchorCtr="0" compatLnSpc="1"/>
          <a:lstStyle/>
          <a:p>
            <a:pPr marL="0" marR="0" lvl="0"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单击此处编辑母版文本样式</a:t>
            </a:r>
          </a:p>
          <a:p>
            <a:pPr marL="457200" marR="0" lvl="1"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第二级</a:t>
            </a:r>
          </a:p>
          <a:p>
            <a:pPr marL="914400" marR="0" lvl="2"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第三级</a:t>
            </a:r>
          </a:p>
          <a:p>
            <a:pPr marL="1371600" marR="0" lvl="3"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第四级</a:t>
            </a:r>
          </a:p>
          <a:p>
            <a:pPr marL="1828800" marR="0" lvl="4"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eaLnBrk="0" hangingPunct="0">
              <a:defRPr sz="1200"/>
            </a:lvl1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p>
            <a:pPr lvl="0" algn="r"/>
            <a:fld id="{9A0DB2DC-4C9A-4742-B13C-FB6460FD3503}" type="slidenum">
              <a:rPr lang="zh-CN" altLang="en-US" sz="1200" dirty="0"/>
              <a:t>‹#›</a:t>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a:extLst>
              <a:ext uri="{FF2B5EF4-FFF2-40B4-BE49-F238E27FC236}">
                <a16:creationId xmlns:a16="http://schemas.microsoft.com/office/drawing/2014/main" id="{DE2D388F-8C83-4653-87B4-FE66901D66C5}"/>
              </a:ext>
            </a:extLst>
          </p:cNvPr>
          <p:cNvSpPr>
            <a:spLocks noGrp="1" noRot="1" noChangeAspect="1" noChangeArrowheads="1" noTextEdit="1"/>
          </p:cNvSpPr>
          <p:nvPr>
            <p:ph type="sldImg"/>
          </p:nvPr>
        </p:nvSpPr>
        <p:spPr>
          <a:xfrm>
            <a:off x="862013" y="685800"/>
            <a:ext cx="5133975" cy="3429000"/>
          </a:xfrm>
        </p:spPr>
      </p:sp>
      <p:sp>
        <p:nvSpPr>
          <p:cNvPr id="5123" name="备注占位符 2">
            <a:extLst>
              <a:ext uri="{FF2B5EF4-FFF2-40B4-BE49-F238E27FC236}">
                <a16:creationId xmlns:a16="http://schemas.microsoft.com/office/drawing/2014/main" id="{BA5B1B57-60EF-4042-AB36-4FB2DB245A32}"/>
              </a:ext>
            </a:extLst>
          </p:cNvPr>
          <p:cNvSpPr>
            <a:spLocks noGrp="1" noChangeArrowheads="1"/>
          </p:cNvSpPr>
          <p:nvPr>
            <p:ph type="body" idx="1"/>
          </p:nvPr>
        </p:nvSpPr>
        <p:spPr>
          <a:noFill/>
        </p:spPr>
        <p:txBody>
          <a:bodyPr/>
          <a:lstStyle/>
          <a:p>
            <a:endParaRPr lang="zh-CN" altLang="en-US"/>
          </a:p>
        </p:txBody>
      </p:sp>
      <p:sp>
        <p:nvSpPr>
          <p:cNvPr id="5124" name="灯片编号占位符 3">
            <a:extLst>
              <a:ext uri="{FF2B5EF4-FFF2-40B4-BE49-F238E27FC236}">
                <a16:creationId xmlns:a16="http://schemas.microsoft.com/office/drawing/2014/main" id="{8EA3A315-0E00-4411-9632-5BB40BC7C330}"/>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FEBF0C6-4666-4520-94EB-C365D50F742C}"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4135936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a:extLst>
              <a:ext uri="{FF2B5EF4-FFF2-40B4-BE49-F238E27FC236}">
                <a16:creationId xmlns:a16="http://schemas.microsoft.com/office/drawing/2014/main" id="{82FE9C54-C10D-44D7-AF53-B98149FC0C7F}"/>
              </a:ext>
            </a:extLst>
          </p:cNvPr>
          <p:cNvSpPr>
            <a:spLocks noGrp="1" noRot="1" noChangeAspect="1" noChangeArrowheads="1" noTextEdit="1"/>
          </p:cNvSpPr>
          <p:nvPr>
            <p:ph type="sldImg"/>
          </p:nvPr>
        </p:nvSpPr>
        <p:spPr>
          <a:xfrm>
            <a:off x="862013" y="685800"/>
            <a:ext cx="5133975" cy="3429000"/>
          </a:xfrm>
        </p:spPr>
      </p:sp>
      <p:sp>
        <p:nvSpPr>
          <p:cNvPr id="7171" name="备注占位符 2">
            <a:extLst>
              <a:ext uri="{FF2B5EF4-FFF2-40B4-BE49-F238E27FC236}">
                <a16:creationId xmlns:a16="http://schemas.microsoft.com/office/drawing/2014/main" id="{1A9B8403-72E5-47D9-BDC4-8A574EFC89CD}"/>
              </a:ext>
            </a:extLst>
          </p:cNvPr>
          <p:cNvSpPr>
            <a:spLocks noGrp="1" noChangeArrowheads="1"/>
          </p:cNvSpPr>
          <p:nvPr>
            <p:ph type="body" idx="1"/>
          </p:nvPr>
        </p:nvSpPr>
        <p:spPr>
          <a:noFill/>
        </p:spPr>
        <p:txBody>
          <a:bodyPr/>
          <a:lstStyle/>
          <a:p>
            <a:endParaRPr lang="zh-CN" altLang="en-US"/>
          </a:p>
        </p:txBody>
      </p:sp>
      <p:sp>
        <p:nvSpPr>
          <p:cNvPr id="7172" name="灯片编号占位符 3">
            <a:extLst>
              <a:ext uri="{FF2B5EF4-FFF2-40B4-BE49-F238E27FC236}">
                <a16:creationId xmlns:a16="http://schemas.microsoft.com/office/drawing/2014/main" id="{AA87D5FA-BCB6-414D-BDAC-425708FE340E}"/>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EE412194-5252-4F84-AD9F-6A2622BE4FF3}" type="slidenum">
              <a:rPr lang="zh-CN" altLang="en-US" smtClean="0">
                <a:latin typeface="Arial" panose="020B0604020202020204" pitchFamily="34" charset="0"/>
              </a:rPr>
              <a:pPr>
                <a:spcBef>
                  <a:spcPct val="0"/>
                </a:spcBef>
                <a:buFontTx/>
                <a:buNone/>
              </a:pPr>
              <a:t>2</a:t>
            </a:fld>
            <a:endParaRPr lang="en-US" altLang="zh-CN">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a:extLst>
              <a:ext uri="{FF2B5EF4-FFF2-40B4-BE49-F238E27FC236}">
                <a16:creationId xmlns:a16="http://schemas.microsoft.com/office/drawing/2014/main" id="{D42151C0-E958-4ADE-91E7-355147490CCF}"/>
              </a:ext>
            </a:extLst>
          </p:cNvPr>
          <p:cNvSpPr>
            <a:spLocks noGrp="1" noRot="1" noChangeAspect="1" noChangeArrowheads="1" noTextEdit="1"/>
          </p:cNvSpPr>
          <p:nvPr>
            <p:ph type="sldImg"/>
          </p:nvPr>
        </p:nvSpPr>
        <p:spPr>
          <a:xfrm>
            <a:off x="862013" y="685800"/>
            <a:ext cx="5133975" cy="3429000"/>
          </a:xfrm>
        </p:spPr>
      </p:sp>
      <p:sp>
        <p:nvSpPr>
          <p:cNvPr id="9219" name="备注占位符 2">
            <a:extLst>
              <a:ext uri="{FF2B5EF4-FFF2-40B4-BE49-F238E27FC236}">
                <a16:creationId xmlns:a16="http://schemas.microsoft.com/office/drawing/2014/main" id="{13C01845-8749-4B59-AE50-1BB3F2DD324B}"/>
              </a:ext>
            </a:extLst>
          </p:cNvPr>
          <p:cNvSpPr>
            <a:spLocks noGrp="1" noChangeArrowheads="1"/>
          </p:cNvSpPr>
          <p:nvPr>
            <p:ph type="body" idx="1"/>
          </p:nvPr>
        </p:nvSpPr>
        <p:spPr>
          <a:noFill/>
        </p:spPr>
        <p:txBody>
          <a:bodyPr/>
          <a:lstStyle/>
          <a:p>
            <a:endParaRPr lang="zh-CN" altLang="en-US"/>
          </a:p>
        </p:txBody>
      </p:sp>
      <p:sp>
        <p:nvSpPr>
          <p:cNvPr id="9220" name="灯片编号占位符 3">
            <a:extLst>
              <a:ext uri="{FF2B5EF4-FFF2-40B4-BE49-F238E27FC236}">
                <a16:creationId xmlns:a16="http://schemas.microsoft.com/office/drawing/2014/main" id="{D4AC4016-A6BA-49D7-8FF0-6E8D66CA3883}"/>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8C67CD83-D6D3-408F-8F9E-CA2CA1D24D74}" type="slidenum">
              <a:rPr lang="zh-CN" altLang="en-US" smtClean="0">
                <a:latin typeface="Arial" panose="020B0604020202020204" pitchFamily="34" charset="0"/>
              </a:rPr>
              <a:pPr>
                <a:spcBef>
                  <a:spcPct val="0"/>
                </a:spcBef>
                <a:buFontTx/>
                <a:buNone/>
              </a:pPr>
              <a:t>3</a:t>
            </a:fld>
            <a:endParaRPr lang="en-US" altLang="zh-CN">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a:extLst>
              <a:ext uri="{FF2B5EF4-FFF2-40B4-BE49-F238E27FC236}">
                <a16:creationId xmlns:a16="http://schemas.microsoft.com/office/drawing/2014/main" id="{B27456F5-C240-4F49-AC16-836AA02B2454}"/>
              </a:ext>
            </a:extLst>
          </p:cNvPr>
          <p:cNvSpPr>
            <a:spLocks noGrp="1" noRot="1" noChangeAspect="1" noChangeArrowheads="1" noTextEdit="1"/>
          </p:cNvSpPr>
          <p:nvPr>
            <p:ph type="sldImg"/>
          </p:nvPr>
        </p:nvSpPr>
        <p:spPr>
          <a:xfrm>
            <a:off x="862013" y="685800"/>
            <a:ext cx="5133975" cy="3429000"/>
          </a:xfrm>
        </p:spPr>
      </p:sp>
      <p:sp>
        <p:nvSpPr>
          <p:cNvPr id="11267" name="备注占位符 2">
            <a:extLst>
              <a:ext uri="{FF2B5EF4-FFF2-40B4-BE49-F238E27FC236}">
                <a16:creationId xmlns:a16="http://schemas.microsoft.com/office/drawing/2014/main" id="{425A379D-CF2A-42DA-811C-3F7EA91CEFEA}"/>
              </a:ext>
            </a:extLst>
          </p:cNvPr>
          <p:cNvSpPr>
            <a:spLocks noGrp="1" noChangeArrowheads="1"/>
          </p:cNvSpPr>
          <p:nvPr>
            <p:ph type="body" idx="1"/>
          </p:nvPr>
        </p:nvSpPr>
        <p:spPr>
          <a:noFill/>
        </p:spPr>
        <p:txBody>
          <a:bodyPr/>
          <a:lstStyle/>
          <a:p>
            <a:endParaRPr lang="zh-CN" altLang="en-US"/>
          </a:p>
        </p:txBody>
      </p:sp>
      <p:sp>
        <p:nvSpPr>
          <p:cNvPr id="11268" name="灯片编号占位符 3">
            <a:extLst>
              <a:ext uri="{FF2B5EF4-FFF2-40B4-BE49-F238E27FC236}">
                <a16:creationId xmlns:a16="http://schemas.microsoft.com/office/drawing/2014/main" id="{D8CCF37E-95B5-4D59-A346-3CE45349E0F5}"/>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1409A73C-C6C3-46E9-9008-2AEDCA3CB0E3}" type="slidenum">
              <a:rPr lang="zh-CN" altLang="en-US" smtClean="0">
                <a:latin typeface="Arial" panose="020B0604020202020204" pitchFamily="34" charset="0"/>
              </a:rPr>
              <a:pPr>
                <a:spcBef>
                  <a:spcPct val="0"/>
                </a:spcBef>
                <a:buFontTx/>
                <a:buNone/>
              </a:pPr>
              <a:t>4</a:t>
            </a:fld>
            <a:endParaRPr lang="en-US" altLang="zh-CN">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a:extLst>
              <a:ext uri="{FF2B5EF4-FFF2-40B4-BE49-F238E27FC236}">
                <a16:creationId xmlns:a16="http://schemas.microsoft.com/office/drawing/2014/main" id="{B27456F5-C240-4F49-AC16-836AA02B2454}"/>
              </a:ext>
            </a:extLst>
          </p:cNvPr>
          <p:cNvSpPr>
            <a:spLocks noGrp="1" noRot="1" noChangeAspect="1" noChangeArrowheads="1" noTextEdit="1"/>
          </p:cNvSpPr>
          <p:nvPr>
            <p:ph type="sldImg"/>
          </p:nvPr>
        </p:nvSpPr>
        <p:spPr>
          <a:xfrm>
            <a:off x="862013" y="685800"/>
            <a:ext cx="5133975" cy="3429000"/>
          </a:xfrm>
        </p:spPr>
      </p:sp>
      <p:sp>
        <p:nvSpPr>
          <p:cNvPr id="11267" name="备注占位符 2">
            <a:extLst>
              <a:ext uri="{FF2B5EF4-FFF2-40B4-BE49-F238E27FC236}">
                <a16:creationId xmlns:a16="http://schemas.microsoft.com/office/drawing/2014/main" id="{425A379D-CF2A-42DA-811C-3F7EA91CEFEA}"/>
              </a:ext>
            </a:extLst>
          </p:cNvPr>
          <p:cNvSpPr>
            <a:spLocks noGrp="1" noChangeArrowheads="1"/>
          </p:cNvSpPr>
          <p:nvPr>
            <p:ph type="body" idx="1"/>
          </p:nvPr>
        </p:nvSpPr>
        <p:spPr>
          <a:noFill/>
        </p:spPr>
        <p:txBody>
          <a:bodyPr/>
          <a:lstStyle/>
          <a:p>
            <a:endParaRPr lang="zh-CN" altLang="en-US"/>
          </a:p>
        </p:txBody>
      </p:sp>
      <p:sp>
        <p:nvSpPr>
          <p:cNvPr id="11268" name="灯片编号占位符 3">
            <a:extLst>
              <a:ext uri="{FF2B5EF4-FFF2-40B4-BE49-F238E27FC236}">
                <a16:creationId xmlns:a16="http://schemas.microsoft.com/office/drawing/2014/main" id="{D8CCF37E-95B5-4D59-A346-3CE45349E0F5}"/>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1409A73C-C6C3-46E9-9008-2AEDCA3CB0E3}" type="slidenum">
              <a:rPr lang="zh-CN" altLang="en-US" smtClean="0">
                <a:latin typeface="Arial" panose="020B0604020202020204" pitchFamily="34" charset="0"/>
              </a:rPr>
              <a:pPr>
                <a:spcBef>
                  <a:spcPct val="0"/>
                </a:spcBef>
                <a:buFontTx/>
                <a:buNone/>
              </a:pPr>
              <a:t>5</a:t>
            </a:fld>
            <a:endParaRPr lang="en-US" altLang="zh-CN">
              <a:latin typeface="Arial" panose="020B0604020202020204" pitchFamily="34" charset="0"/>
            </a:endParaRPr>
          </a:p>
        </p:txBody>
      </p:sp>
    </p:spTree>
    <p:extLst>
      <p:ext uri="{BB962C8B-B14F-4D97-AF65-F5344CB8AC3E}">
        <p14:creationId xmlns:p14="http://schemas.microsoft.com/office/powerpoint/2010/main" val="282703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1610B2AF-4944-47DB-93AD-D5589C27DF7D}"/>
              </a:ext>
            </a:extLst>
          </p:cNvPr>
          <p:cNvSpPr>
            <a:spLocks noGrp="1" noRot="1" noChangeAspect="1" noChangeArrowheads="1" noTextEdit="1"/>
          </p:cNvSpPr>
          <p:nvPr>
            <p:ph type="sldImg"/>
          </p:nvPr>
        </p:nvSpPr>
        <p:spPr>
          <a:xfrm>
            <a:off x="862013" y="685800"/>
            <a:ext cx="5133975" cy="3429000"/>
          </a:xfrm>
        </p:spPr>
      </p:sp>
      <p:sp>
        <p:nvSpPr>
          <p:cNvPr id="17411" name="备注占位符 2">
            <a:extLst>
              <a:ext uri="{FF2B5EF4-FFF2-40B4-BE49-F238E27FC236}">
                <a16:creationId xmlns:a16="http://schemas.microsoft.com/office/drawing/2014/main" id="{08EF51A7-8F98-40F7-9790-885DC5463D24}"/>
              </a:ext>
            </a:extLst>
          </p:cNvPr>
          <p:cNvSpPr>
            <a:spLocks noGrp="1" noChangeArrowheads="1"/>
          </p:cNvSpPr>
          <p:nvPr>
            <p:ph type="body" idx="1"/>
          </p:nvPr>
        </p:nvSpPr>
        <p:spPr>
          <a:noFill/>
        </p:spPr>
        <p:txBody>
          <a:bodyPr/>
          <a:lstStyle/>
          <a:p>
            <a:endParaRPr lang="zh-CN" altLang="en-US"/>
          </a:p>
        </p:txBody>
      </p:sp>
      <p:sp>
        <p:nvSpPr>
          <p:cNvPr id="17412" name="灯片编号占位符 3">
            <a:extLst>
              <a:ext uri="{FF2B5EF4-FFF2-40B4-BE49-F238E27FC236}">
                <a16:creationId xmlns:a16="http://schemas.microsoft.com/office/drawing/2014/main" id="{8282D1A3-2A15-4D09-9688-03640FD5747E}"/>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47C9B0D5-0C39-4900-ADA6-A5AC87BCA1F9}" type="slidenum">
              <a:rPr lang="zh-CN" altLang="en-US" smtClean="0">
                <a:latin typeface="Arial" panose="020B0604020202020204" pitchFamily="34" charset="0"/>
              </a:rPr>
              <a:pPr>
                <a:spcBef>
                  <a:spcPct val="0"/>
                </a:spcBef>
                <a:buFontTx/>
                <a:buNone/>
              </a:pPr>
              <a:t>6</a:t>
            </a:fld>
            <a:endParaRPr lang="en-US" altLang="zh-CN">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a:extLst>
              <a:ext uri="{FF2B5EF4-FFF2-40B4-BE49-F238E27FC236}">
                <a16:creationId xmlns:a16="http://schemas.microsoft.com/office/drawing/2014/main" id="{D42151C0-E958-4ADE-91E7-355147490CCF}"/>
              </a:ext>
            </a:extLst>
          </p:cNvPr>
          <p:cNvSpPr>
            <a:spLocks noGrp="1" noRot="1" noChangeAspect="1" noChangeArrowheads="1" noTextEdit="1"/>
          </p:cNvSpPr>
          <p:nvPr>
            <p:ph type="sldImg"/>
          </p:nvPr>
        </p:nvSpPr>
        <p:spPr>
          <a:xfrm>
            <a:off x="862013" y="685800"/>
            <a:ext cx="5133975" cy="3429000"/>
          </a:xfrm>
        </p:spPr>
      </p:sp>
      <p:sp>
        <p:nvSpPr>
          <p:cNvPr id="9219" name="备注占位符 2">
            <a:extLst>
              <a:ext uri="{FF2B5EF4-FFF2-40B4-BE49-F238E27FC236}">
                <a16:creationId xmlns:a16="http://schemas.microsoft.com/office/drawing/2014/main" id="{13C01845-8749-4B59-AE50-1BB3F2DD324B}"/>
              </a:ext>
            </a:extLst>
          </p:cNvPr>
          <p:cNvSpPr>
            <a:spLocks noGrp="1" noChangeArrowheads="1"/>
          </p:cNvSpPr>
          <p:nvPr>
            <p:ph type="body" idx="1"/>
          </p:nvPr>
        </p:nvSpPr>
        <p:spPr>
          <a:noFill/>
        </p:spPr>
        <p:txBody>
          <a:bodyPr/>
          <a:lstStyle/>
          <a:p>
            <a:endParaRPr lang="zh-CN" altLang="en-US"/>
          </a:p>
        </p:txBody>
      </p:sp>
      <p:sp>
        <p:nvSpPr>
          <p:cNvPr id="9220" name="灯片编号占位符 3">
            <a:extLst>
              <a:ext uri="{FF2B5EF4-FFF2-40B4-BE49-F238E27FC236}">
                <a16:creationId xmlns:a16="http://schemas.microsoft.com/office/drawing/2014/main" id="{D4AC4016-A6BA-49D7-8FF0-6E8D66CA3883}"/>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8C67CD83-D6D3-408F-8F9E-CA2CA1D24D74}" type="slidenum">
              <a:rPr lang="zh-CN" altLang="en-US" smtClean="0">
                <a:latin typeface="Arial" panose="020B0604020202020204" pitchFamily="34" charset="0"/>
              </a:rPr>
              <a:pPr>
                <a:spcBef>
                  <a:spcPct val="0"/>
                </a:spcBef>
                <a:buFontTx/>
                <a:buNone/>
              </a:pPr>
              <a:t>7</a:t>
            </a:fld>
            <a:endParaRPr lang="en-US" altLang="zh-CN">
              <a:latin typeface="Arial" panose="020B0604020202020204" pitchFamily="34" charset="0"/>
            </a:endParaRPr>
          </a:p>
        </p:txBody>
      </p:sp>
    </p:spTree>
    <p:extLst>
      <p:ext uri="{BB962C8B-B14F-4D97-AF65-F5344CB8AC3E}">
        <p14:creationId xmlns:p14="http://schemas.microsoft.com/office/powerpoint/2010/main" val="3395000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8727832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10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6943460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11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043566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12</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13</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14</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864249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a:extLst>
              <a:ext uri="{FF2B5EF4-FFF2-40B4-BE49-F238E27FC236}">
                <a16:creationId xmlns:a16="http://schemas.microsoft.com/office/drawing/2014/main" id="{D42151C0-E958-4ADE-91E7-355147490CCF}"/>
              </a:ext>
            </a:extLst>
          </p:cNvPr>
          <p:cNvSpPr>
            <a:spLocks noGrp="1" noRot="1" noChangeAspect="1" noChangeArrowheads="1" noTextEdit="1"/>
          </p:cNvSpPr>
          <p:nvPr>
            <p:ph type="sldImg"/>
          </p:nvPr>
        </p:nvSpPr>
        <p:spPr>
          <a:xfrm>
            <a:off x="862013" y="685800"/>
            <a:ext cx="5133975" cy="3429000"/>
          </a:xfrm>
        </p:spPr>
      </p:sp>
      <p:sp>
        <p:nvSpPr>
          <p:cNvPr id="9219" name="备注占位符 2">
            <a:extLst>
              <a:ext uri="{FF2B5EF4-FFF2-40B4-BE49-F238E27FC236}">
                <a16:creationId xmlns:a16="http://schemas.microsoft.com/office/drawing/2014/main" id="{13C01845-8749-4B59-AE50-1BB3F2DD324B}"/>
              </a:ext>
            </a:extLst>
          </p:cNvPr>
          <p:cNvSpPr>
            <a:spLocks noGrp="1" noChangeArrowheads="1"/>
          </p:cNvSpPr>
          <p:nvPr>
            <p:ph type="body" idx="1"/>
          </p:nvPr>
        </p:nvSpPr>
        <p:spPr>
          <a:noFill/>
        </p:spPr>
        <p:txBody>
          <a:bodyPr/>
          <a:lstStyle/>
          <a:p>
            <a:endParaRPr lang="zh-CN" altLang="en-US"/>
          </a:p>
        </p:txBody>
      </p:sp>
      <p:sp>
        <p:nvSpPr>
          <p:cNvPr id="9220" name="灯片编号占位符 3">
            <a:extLst>
              <a:ext uri="{FF2B5EF4-FFF2-40B4-BE49-F238E27FC236}">
                <a16:creationId xmlns:a16="http://schemas.microsoft.com/office/drawing/2014/main" id="{D4AC4016-A6BA-49D7-8FF0-6E8D66CA3883}"/>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8C67CD83-D6D3-408F-8F9E-CA2CA1D24D74}" type="slidenum">
              <a:rPr lang="zh-CN" altLang="en-US" smtClean="0">
                <a:latin typeface="Arial" panose="020B0604020202020204" pitchFamily="34" charset="0"/>
              </a:rPr>
              <a:pPr>
                <a:spcBef>
                  <a:spcPct val="0"/>
                </a:spcBef>
                <a:buFontTx/>
                <a:buNone/>
              </a:pPr>
              <a:t>15</a:t>
            </a:fld>
            <a:endParaRPr lang="en-US" altLang="zh-CN">
              <a:latin typeface="Arial" panose="020B0604020202020204" pitchFamily="34" charset="0"/>
            </a:endParaRPr>
          </a:p>
        </p:txBody>
      </p:sp>
    </p:spTree>
    <p:extLst>
      <p:ext uri="{BB962C8B-B14F-4D97-AF65-F5344CB8AC3E}">
        <p14:creationId xmlns:p14="http://schemas.microsoft.com/office/powerpoint/2010/main" val="1951434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a:extLst>
              <a:ext uri="{FF2B5EF4-FFF2-40B4-BE49-F238E27FC236}">
                <a16:creationId xmlns:a16="http://schemas.microsoft.com/office/drawing/2014/main" id="{70681EFF-9128-42F8-ACFC-0158B3E9FF37}"/>
              </a:ext>
            </a:extLst>
          </p:cNvPr>
          <p:cNvSpPr>
            <a:spLocks noGrp="1" noRot="1" noChangeAspect="1" noChangeArrowheads="1" noTextEdit="1"/>
          </p:cNvSpPr>
          <p:nvPr>
            <p:ph type="sldImg"/>
          </p:nvPr>
        </p:nvSpPr>
        <p:spPr>
          <a:xfrm>
            <a:off x="862013" y="685800"/>
            <a:ext cx="5133975" cy="3429000"/>
          </a:xfrm>
        </p:spPr>
      </p:sp>
      <p:sp>
        <p:nvSpPr>
          <p:cNvPr id="72707" name="备注占位符 2">
            <a:extLst>
              <a:ext uri="{FF2B5EF4-FFF2-40B4-BE49-F238E27FC236}">
                <a16:creationId xmlns:a16="http://schemas.microsoft.com/office/drawing/2014/main" id="{46F4EF2E-9292-42E8-9E93-693A39777867}"/>
              </a:ext>
            </a:extLst>
          </p:cNvPr>
          <p:cNvSpPr>
            <a:spLocks noGrp="1" noChangeArrowheads="1"/>
          </p:cNvSpPr>
          <p:nvPr>
            <p:ph type="body" idx="1"/>
          </p:nvPr>
        </p:nvSpPr>
        <p:spPr>
          <a:noFill/>
        </p:spPr>
        <p:txBody>
          <a:bodyPr/>
          <a:lstStyle/>
          <a:p>
            <a:endParaRPr lang="zh-CN" altLang="en-US"/>
          </a:p>
        </p:txBody>
      </p:sp>
      <p:sp>
        <p:nvSpPr>
          <p:cNvPr id="72708" name="灯片编号占位符 3">
            <a:extLst>
              <a:ext uri="{FF2B5EF4-FFF2-40B4-BE49-F238E27FC236}">
                <a16:creationId xmlns:a16="http://schemas.microsoft.com/office/drawing/2014/main" id="{F8E1A425-33F2-4B2A-8A25-17DAB46F5B41}"/>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8658B04-833D-4121-A136-F65E2AD13822}" type="slidenum">
              <a:rPr lang="zh-CN" altLang="en-US" smtClean="0">
                <a:latin typeface="Arial" panose="020B0604020202020204" pitchFamily="34" charset="0"/>
              </a:rPr>
              <a:pPr>
                <a:spcBef>
                  <a:spcPct val="0"/>
                </a:spcBef>
                <a:buFontTx/>
                <a:buNone/>
              </a:pPr>
              <a:t>16</a:t>
            </a:fld>
            <a:endParaRPr lang="en-US" altLang="zh-CN">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17</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8268026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18</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1137074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19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698623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20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7905097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21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1058223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22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777855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23</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8558694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24</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7295768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25</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41487710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26</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3086170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27</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1063201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28</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8393978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29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7281275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30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60916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31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0047356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32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5636405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33</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7987563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a:extLst>
              <a:ext uri="{FF2B5EF4-FFF2-40B4-BE49-F238E27FC236}">
                <a16:creationId xmlns:a16="http://schemas.microsoft.com/office/drawing/2014/main" id="{D42151C0-E958-4ADE-91E7-355147490CCF}"/>
              </a:ext>
            </a:extLst>
          </p:cNvPr>
          <p:cNvSpPr>
            <a:spLocks noGrp="1" noRot="1" noChangeAspect="1" noChangeArrowheads="1" noTextEdit="1"/>
          </p:cNvSpPr>
          <p:nvPr>
            <p:ph type="sldImg"/>
          </p:nvPr>
        </p:nvSpPr>
        <p:spPr>
          <a:xfrm>
            <a:off x="862013" y="685800"/>
            <a:ext cx="5133975" cy="3429000"/>
          </a:xfrm>
        </p:spPr>
      </p:sp>
      <p:sp>
        <p:nvSpPr>
          <p:cNvPr id="9219" name="备注占位符 2">
            <a:extLst>
              <a:ext uri="{FF2B5EF4-FFF2-40B4-BE49-F238E27FC236}">
                <a16:creationId xmlns:a16="http://schemas.microsoft.com/office/drawing/2014/main" id="{13C01845-8749-4B59-AE50-1BB3F2DD324B}"/>
              </a:ext>
            </a:extLst>
          </p:cNvPr>
          <p:cNvSpPr>
            <a:spLocks noGrp="1" noChangeArrowheads="1"/>
          </p:cNvSpPr>
          <p:nvPr>
            <p:ph type="body" idx="1"/>
          </p:nvPr>
        </p:nvSpPr>
        <p:spPr>
          <a:noFill/>
        </p:spPr>
        <p:txBody>
          <a:bodyPr/>
          <a:lstStyle/>
          <a:p>
            <a:endParaRPr lang="zh-CN" altLang="en-US"/>
          </a:p>
        </p:txBody>
      </p:sp>
      <p:sp>
        <p:nvSpPr>
          <p:cNvPr id="9220" name="灯片编号占位符 3">
            <a:extLst>
              <a:ext uri="{FF2B5EF4-FFF2-40B4-BE49-F238E27FC236}">
                <a16:creationId xmlns:a16="http://schemas.microsoft.com/office/drawing/2014/main" id="{D4AC4016-A6BA-49D7-8FF0-6E8D66CA3883}"/>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8C67CD83-D6D3-408F-8F9E-CA2CA1D24D74}" type="slidenum">
              <a:rPr lang="zh-CN" altLang="en-US" smtClean="0">
                <a:latin typeface="Arial" panose="020B0604020202020204" pitchFamily="34" charset="0"/>
              </a:rPr>
              <a:pPr>
                <a:spcBef>
                  <a:spcPct val="0"/>
                </a:spcBef>
                <a:buFontTx/>
                <a:buNone/>
              </a:pPr>
              <a:t>34</a:t>
            </a:fld>
            <a:endParaRPr lang="en-US" altLang="zh-CN">
              <a:latin typeface="Arial" panose="020B0604020202020204" pitchFamily="34" charset="0"/>
            </a:endParaRPr>
          </a:p>
        </p:txBody>
      </p:sp>
    </p:spTree>
    <p:extLst>
      <p:ext uri="{BB962C8B-B14F-4D97-AF65-F5344CB8AC3E}">
        <p14:creationId xmlns:p14="http://schemas.microsoft.com/office/powerpoint/2010/main" val="21154206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35</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8145370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36</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8276610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37</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4193320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38</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6780350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39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8756989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40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41117756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41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8306158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42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42058970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43DD0A18-21DA-46A5-9BA2-D824CD21021B}"/>
              </a:ext>
            </a:extLst>
          </p:cNvPr>
          <p:cNvSpPr>
            <a:spLocks noGrp="1" noRot="1" noChangeAspect="1" noChangeArrowheads="1" noTextEdit="1"/>
          </p:cNvSpPr>
          <p:nvPr>
            <p:ph type="sldImg"/>
          </p:nvPr>
        </p:nvSpPr>
        <p:spPr>
          <a:xfrm>
            <a:off x="862013" y="685800"/>
            <a:ext cx="5133975" cy="3429000"/>
          </a:xfrm>
        </p:spPr>
      </p:sp>
      <p:sp>
        <p:nvSpPr>
          <p:cNvPr id="60419" name="备注占位符 2">
            <a:extLst>
              <a:ext uri="{FF2B5EF4-FFF2-40B4-BE49-F238E27FC236}">
                <a16:creationId xmlns:a16="http://schemas.microsoft.com/office/drawing/2014/main" id="{D04F7466-350B-4C29-9F42-6C65F2FFCB90}"/>
              </a:ext>
            </a:extLst>
          </p:cNvPr>
          <p:cNvSpPr>
            <a:spLocks noGrp="1" noChangeArrowheads="1"/>
          </p:cNvSpPr>
          <p:nvPr>
            <p:ph type="body" idx="1"/>
          </p:nvPr>
        </p:nvSpPr>
        <p:spPr>
          <a:noFill/>
        </p:spPr>
        <p:txBody>
          <a:bodyPr/>
          <a:lstStyle/>
          <a:p>
            <a:endParaRPr lang="zh-CN" altLang="en-US"/>
          </a:p>
        </p:txBody>
      </p:sp>
      <p:sp>
        <p:nvSpPr>
          <p:cNvPr id="60420" name="灯片编号占位符 3">
            <a:extLst>
              <a:ext uri="{FF2B5EF4-FFF2-40B4-BE49-F238E27FC236}">
                <a16:creationId xmlns:a16="http://schemas.microsoft.com/office/drawing/2014/main" id="{407BDB82-EC78-4987-8FE6-FC3072265A42}"/>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5159238-121F-442F-BC69-2359AA7EB001}" type="slidenum">
              <a:rPr lang="zh-CN" altLang="en-US" smtClean="0">
                <a:solidFill>
                  <a:srgbClr val="000000"/>
                </a:solidFill>
                <a:latin typeface="Arial" panose="020B0604020202020204" pitchFamily="34" charset="0"/>
              </a:rPr>
              <a:pPr>
                <a:spcBef>
                  <a:spcPct val="0"/>
                </a:spcBef>
                <a:buFontTx/>
                <a:buNone/>
              </a:pPr>
              <a:t>43</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41425309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a:extLst>
              <a:ext uri="{FF2B5EF4-FFF2-40B4-BE49-F238E27FC236}">
                <a16:creationId xmlns:a16="http://schemas.microsoft.com/office/drawing/2014/main" id="{DE2D388F-8C83-4653-87B4-FE66901D66C5}"/>
              </a:ext>
            </a:extLst>
          </p:cNvPr>
          <p:cNvSpPr>
            <a:spLocks noGrp="1" noRot="1" noChangeAspect="1" noChangeArrowheads="1" noTextEdit="1"/>
          </p:cNvSpPr>
          <p:nvPr>
            <p:ph type="sldImg"/>
          </p:nvPr>
        </p:nvSpPr>
        <p:spPr>
          <a:xfrm>
            <a:off x="862013" y="685800"/>
            <a:ext cx="5133975" cy="3429000"/>
          </a:xfrm>
        </p:spPr>
      </p:sp>
      <p:sp>
        <p:nvSpPr>
          <p:cNvPr id="5123" name="备注占位符 2">
            <a:extLst>
              <a:ext uri="{FF2B5EF4-FFF2-40B4-BE49-F238E27FC236}">
                <a16:creationId xmlns:a16="http://schemas.microsoft.com/office/drawing/2014/main" id="{BA5B1B57-60EF-4042-AB36-4FB2DB245A32}"/>
              </a:ext>
            </a:extLst>
          </p:cNvPr>
          <p:cNvSpPr>
            <a:spLocks noGrp="1" noChangeArrowheads="1"/>
          </p:cNvSpPr>
          <p:nvPr>
            <p:ph type="body" idx="1"/>
          </p:nvPr>
        </p:nvSpPr>
        <p:spPr>
          <a:noFill/>
        </p:spPr>
        <p:txBody>
          <a:bodyPr/>
          <a:lstStyle/>
          <a:p>
            <a:endParaRPr lang="zh-CN" altLang="en-US"/>
          </a:p>
        </p:txBody>
      </p:sp>
      <p:sp>
        <p:nvSpPr>
          <p:cNvPr id="5124" name="灯片编号占位符 3">
            <a:extLst>
              <a:ext uri="{FF2B5EF4-FFF2-40B4-BE49-F238E27FC236}">
                <a16:creationId xmlns:a16="http://schemas.microsoft.com/office/drawing/2014/main" id="{8EA3A315-0E00-4411-9632-5BB40BC7C330}"/>
              </a:ext>
            </a:extLst>
          </p:cNvPr>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FEBF0C6-4666-4520-94EB-C365D50F742C}"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672622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649950" y="2248882"/>
            <a:ext cx="4673715" cy="757049"/>
          </a:xfrm>
        </p:spPr>
        <p:txBody>
          <a:bodyPr/>
          <a:lstStyle>
            <a:lvl1pPr>
              <a:defRPr sz="2656">
                <a:solidFill>
                  <a:schemeClr val="accent1"/>
                </a:solidFill>
              </a:defRPr>
            </a:lvl1pPr>
          </a:lstStyle>
          <a:p>
            <a:pPr lvl="0"/>
            <a:r>
              <a:rPr lang="zh-CN" noProof="0"/>
              <a:t>单击此处编辑母版标题样式</a:t>
            </a:r>
          </a:p>
        </p:txBody>
      </p:sp>
      <p:sp>
        <p:nvSpPr>
          <p:cNvPr id="2051" name="Rectangle 3"/>
          <p:cNvSpPr>
            <a:spLocks noGrp="1" noChangeArrowheads="1"/>
          </p:cNvSpPr>
          <p:nvPr>
            <p:ph type="subTitle" idx="1"/>
          </p:nvPr>
        </p:nvSpPr>
        <p:spPr>
          <a:xfrm>
            <a:off x="3651121" y="3195194"/>
            <a:ext cx="4674886" cy="567787"/>
          </a:xfrm>
        </p:spPr>
        <p:txBody>
          <a:bodyPr/>
          <a:lstStyle>
            <a:lvl1pPr marL="0" indent="0">
              <a:buFontTx/>
              <a:buNone/>
              <a:defRPr sz="1771">
                <a:solidFill>
                  <a:schemeClr val="accent1"/>
                </a:solidFill>
              </a:defRPr>
            </a:lvl1pPr>
          </a:lstStyle>
          <a:p>
            <a:pPr lvl="0"/>
            <a:r>
              <a:rPr lang="zh-CN" noProof="0"/>
              <a:t>单击此处编辑母版副标题样式</a:t>
            </a:r>
          </a:p>
        </p:txBody>
      </p:sp>
    </p:spTree>
    <p:extLst>
      <p:ext uri="{BB962C8B-B14F-4D97-AF65-F5344CB8AC3E}">
        <p14:creationId xmlns:p14="http://schemas.microsoft.com/office/powerpoint/2010/main" val="3105153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F325BB9-F3A0-408D-8212-EF37307C88CE}"/>
              </a:ext>
            </a:extLst>
          </p:cNvPr>
          <p:cNvSpPr>
            <a:spLocks noChangeArrowheads="1"/>
          </p:cNvSpPr>
          <p:nvPr userDrawn="1"/>
        </p:nvSpPr>
        <p:spPr bwMode="auto">
          <a:xfrm>
            <a:off x="0" y="5876875"/>
            <a:ext cx="8999538" cy="134988"/>
          </a:xfrm>
          <a:prstGeom prst="rect">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sz="1254"/>
          </a:p>
        </p:txBody>
      </p:sp>
      <p:sp>
        <p:nvSpPr>
          <p:cNvPr id="5" name="矩形 4">
            <a:extLst>
              <a:ext uri="{FF2B5EF4-FFF2-40B4-BE49-F238E27FC236}">
                <a16:creationId xmlns:a16="http://schemas.microsoft.com/office/drawing/2014/main" id="{46CD6777-C573-4274-8A19-9B3B69DD146F}"/>
              </a:ext>
            </a:extLst>
          </p:cNvPr>
          <p:cNvSpPr>
            <a:spLocks noChangeArrowheads="1"/>
          </p:cNvSpPr>
          <p:nvPr userDrawn="1"/>
        </p:nvSpPr>
        <p:spPr bwMode="auto">
          <a:xfrm>
            <a:off x="8641103" y="5702920"/>
            <a:ext cx="322123" cy="244928"/>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sz="1254"/>
          </a:p>
        </p:txBody>
      </p:sp>
      <p:sp>
        <p:nvSpPr>
          <p:cNvPr id="6" name="TextBox 5">
            <a:extLst>
              <a:ext uri="{FF2B5EF4-FFF2-40B4-BE49-F238E27FC236}">
                <a16:creationId xmlns:a16="http://schemas.microsoft.com/office/drawing/2014/main" id="{077E4BC5-6FF0-4A25-8119-613A5260B5E2}"/>
              </a:ext>
            </a:extLst>
          </p:cNvPr>
          <p:cNvSpPr txBox="1">
            <a:spLocks noChangeArrowheads="1"/>
          </p:cNvSpPr>
          <p:nvPr userDrawn="1"/>
        </p:nvSpPr>
        <p:spPr bwMode="auto">
          <a:xfrm>
            <a:off x="8631006" y="5702921"/>
            <a:ext cx="348172" cy="25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fld id="{ED14E9A4-4027-4094-986E-98B2562EB28D}" type="slidenum">
              <a:rPr lang="zh-CN" altLang="en-US" sz="1033" smtClean="0">
                <a:solidFill>
                  <a:srgbClr val="F8F8F8"/>
                </a:solidFill>
              </a:rPr>
              <a:pPr algn="ctr" eaLnBrk="1" hangingPunct="1">
                <a:buFont typeface="Arial" panose="020B0604020202020204" pitchFamily="34" charset="0"/>
                <a:buNone/>
                <a:defRPr/>
              </a:pPr>
              <a:t>‹#›</a:t>
            </a:fld>
            <a:endParaRPr lang="zh-CN" altLang="en-US" sz="1033">
              <a:solidFill>
                <a:srgbClr val="F8F8F8"/>
              </a:solidFill>
            </a:endParaRPr>
          </a:p>
        </p:txBody>
      </p:sp>
      <p:sp>
        <p:nvSpPr>
          <p:cNvPr id="2" name="标题 1"/>
          <p:cNvSpPr>
            <a:spLocks noGrp="1"/>
          </p:cNvSpPr>
          <p:nvPr>
            <p:ph type="title"/>
          </p:nvPr>
        </p:nvSpPr>
        <p:spPr/>
        <p:txBody>
          <a:bodyPr/>
          <a:lstStyle>
            <a:lvl1pPr>
              <a:defRPr>
                <a:solidFill>
                  <a:schemeClr val="accent1"/>
                </a:solidFill>
              </a:defRPr>
            </a:lvl1p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751403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11014" y="3863179"/>
            <a:ext cx="7648963" cy="1194023"/>
          </a:xfrm>
        </p:spPr>
        <p:txBody>
          <a:bodyPr anchor="t"/>
          <a:lstStyle>
            <a:lvl1pPr algn="l">
              <a:defRPr sz="2952" b="1" cap="all"/>
            </a:lvl1pPr>
          </a:lstStyle>
          <a:p>
            <a:r>
              <a:rPr lang="zh-CN" altLang="en-US"/>
              <a:t>单击此处编辑母版标题样式</a:t>
            </a:r>
          </a:p>
        </p:txBody>
      </p:sp>
      <p:sp>
        <p:nvSpPr>
          <p:cNvPr id="3" name="文本占位符 2"/>
          <p:cNvSpPr>
            <a:spLocks noGrp="1"/>
          </p:cNvSpPr>
          <p:nvPr>
            <p:ph type="body" idx="1"/>
          </p:nvPr>
        </p:nvSpPr>
        <p:spPr>
          <a:xfrm>
            <a:off x="711014" y="2548084"/>
            <a:ext cx="7648963" cy="1315095"/>
          </a:xfrm>
        </p:spPr>
        <p:txBody>
          <a:bodyPr anchor="b"/>
          <a:lstStyle>
            <a:lvl1pPr marL="0" indent="0">
              <a:buNone/>
              <a:defRPr sz="1476"/>
            </a:lvl1pPr>
            <a:lvl2pPr marL="337368" indent="0">
              <a:buNone/>
              <a:defRPr sz="1328"/>
            </a:lvl2pPr>
            <a:lvl3pPr marL="674736" indent="0">
              <a:buNone/>
              <a:defRPr sz="1181"/>
            </a:lvl3pPr>
            <a:lvl4pPr marL="1012104" indent="0">
              <a:buNone/>
              <a:defRPr sz="1033"/>
            </a:lvl4pPr>
            <a:lvl5pPr marL="1349472" indent="0">
              <a:buNone/>
              <a:defRPr sz="1033"/>
            </a:lvl5pPr>
            <a:lvl6pPr marL="1686839" indent="0">
              <a:buNone/>
              <a:defRPr sz="1033"/>
            </a:lvl6pPr>
            <a:lvl7pPr marL="2024207" indent="0">
              <a:buNone/>
              <a:defRPr sz="1033"/>
            </a:lvl7pPr>
            <a:lvl8pPr marL="2361575" indent="0">
              <a:buNone/>
              <a:defRPr sz="1033"/>
            </a:lvl8pPr>
            <a:lvl9pPr marL="2698943" indent="0">
              <a:buNone/>
              <a:defRPr sz="1033"/>
            </a:lvl9pPr>
          </a:lstStyle>
          <a:p>
            <a:pPr lvl="0"/>
            <a:r>
              <a:rPr lang="zh-CN" altLang="en-US"/>
              <a:t>单击此处编辑母版文本样式</a:t>
            </a:r>
          </a:p>
        </p:txBody>
      </p:sp>
    </p:spTree>
    <p:extLst>
      <p:ext uri="{BB962C8B-B14F-4D97-AF65-F5344CB8AC3E}">
        <p14:creationId xmlns:p14="http://schemas.microsoft.com/office/powerpoint/2010/main" val="2948415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49801" y="1402768"/>
            <a:ext cx="3993157" cy="3967552"/>
          </a:xfrm>
        </p:spPr>
        <p:txBody>
          <a:bodyPr/>
          <a:lstStyle>
            <a:lvl1pPr>
              <a:defRPr sz="2066"/>
            </a:lvl1pPr>
            <a:lvl2pPr>
              <a:defRPr sz="1771"/>
            </a:lvl2pPr>
            <a:lvl3pPr>
              <a:defRPr sz="1476"/>
            </a:lvl3pPr>
            <a:lvl4pPr>
              <a:defRPr sz="1328"/>
            </a:lvl4pPr>
            <a:lvl5pPr>
              <a:defRPr sz="1328"/>
            </a:lvl5pPr>
            <a:lvl6pPr>
              <a:defRPr sz="1328"/>
            </a:lvl6pPr>
            <a:lvl7pPr>
              <a:defRPr sz="1328"/>
            </a:lvl7pPr>
            <a:lvl8pPr>
              <a:defRPr sz="1328"/>
            </a:lvl8pPr>
            <a:lvl9pPr>
              <a:defRPr sz="1328"/>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555409" y="1402768"/>
            <a:ext cx="3994328" cy="3967552"/>
          </a:xfrm>
        </p:spPr>
        <p:txBody>
          <a:bodyPr/>
          <a:lstStyle>
            <a:lvl1pPr>
              <a:defRPr sz="2066"/>
            </a:lvl1pPr>
            <a:lvl2pPr>
              <a:defRPr sz="1771"/>
            </a:lvl2pPr>
            <a:lvl3pPr>
              <a:defRPr sz="1476"/>
            </a:lvl3pPr>
            <a:lvl4pPr>
              <a:defRPr sz="1328"/>
            </a:lvl4pPr>
            <a:lvl5pPr>
              <a:defRPr sz="1328"/>
            </a:lvl5pPr>
            <a:lvl6pPr>
              <a:defRPr sz="1328"/>
            </a:lvl6pPr>
            <a:lvl7pPr>
              <a:defRPr sz="1328"/>
            </a:lvl7pPr>
            <a:lvl8pPr>
              <a:defRPr sz="1328"/>
            </a:lvl8pPr>
            <a:lvl9pPr>
              <a:defRPr sz="1328"/>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45909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49801" y="240753"/>
            <a:ext cx="8099936" cy="1001977"/>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49802" y="1345712"/>
            <a:ext cx="3976758" cy="560828"/>
          </a:xfrm>
        </p:spPr>
        <p:txBody>
          <a:bodyPr anchor="b"/>
          <a:lstStyle>
            <a:lvl1pPr marL="0" indent="0">
              <a:buNone/>
              <a:defRPr sz="1771" b="1"/>
            </a:lvl1pPr>
            <a:lvl2pPr marL="337368" indent="0">
              <a:buNone/>
              <a:defRPr sz="1476" b="1"/>
            </a:lvl2pPr>
            <a:lvl3pPr marL="674736" indent="0">
              <a:buNone/>
              <a:defRPr sz="1328" b="1"/>
            </a:lvl3pPr>
            <a:lvl4pPr marL="1012104" indent="0">
              <a:buNone/>
              <a:defRPr sz="1181" b="1"/>
            </a:lvl4pPr>
            <a:lvl5pPr marL="1349472" indent="0">
              <a:buNone/>
              <a:defRPr sz="1181" b="1"/>
            </a:lvl5pPr>
            <a:lvl6pPr marL="1686839" indent="0">
              <a:buNone/>
              <a:defRPr sz="1181" b="1"/>
            </a:lvl6pPr>
            <a:lvl7pPr marL="2024207" indent="0">
              <a:buNone/>
              <a:defRPr sz="1181" b="1"/>
            </a:lvl7pPr>
            <a:lvl8pPr marL="2361575" indent="0">
              <a:buNone/>
              <a:defRPr sz="1181" b="1"/>
            </a:lvl8pPr>
            <a:lvl9pPr marL="2698943" indent="0">
              <a:buNone/>
              <a:defRPr sz="1181" b="1"/>
            </a:lvl9pPr>
          </a:lstStyle>
          <a:p>
            <a:pPr lvl="0"/>
            <a:r>
              <a:rPr lang="zh-CN" altLang="en-US"/>
              <a:t>单击此处编辑母版文本样式</a:t>
            </a:r>
          </a:p>
        </p:txBody>
      </p:sp>
      <p:sp>
        <p:nvSpPr>
          <p:cNvPr id="4" name="内容占位符 3"/>
          <p:cNvSpPr>
            <a:spLocks noGrp="1"/>
          </p:cNvSpPr>
          <p:nvPr>
            <p:ph sz="half" idx="2"/>
          </p:nvPr>
        </p:nvSpPr>
        <p:spPr>
          <a:xfrm>
            <a:off x="449802" y="1906540"/>
            <a:ext cx="3976758" cy="3463780"/>
          </a:xfrm>
        </p:spPr>
        <p:txBody>
          <a:bodyPr/>
          <a:lstStyle>
            <a:lvl1pPr>
              <a:defRPr sz="1771"/>
            </a:lvl1pPr>
            <a:lvl2pPr>
              <a:defRPr sz="1476"/>
            </a:lvl2pPr>
            <a:lvl3pPr>
              <a:defRPr sz="1328"/>
            </a:lvl3pPr>
            <a:lvl4pPr>
              <a:defRPr sz="1181"/>
            </a:lvl4pPr>
            <a:lvl5pPr>
              <a:defRPr sz="1181"/>
            </a:lvl5pPr>
            <a:lvl6pPr>
              <a:defRPr sz="1181"/>
            </a:lvl6pPr>
            <a:lvl7pPr>
              <a:defRPr sz="1181"/>
            </a:lvl7pPr>
            <a:lvl8pPr>
              <a:defRPr sz="1181"/>
            </a:lvl8pPr>
            <a:lvl9pPr>
              <a:defRPr sz="1181"/>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571808" y="1345712"/>
            <a:ext cx="3977929" cy="560828"/>
          </a:xfrm>
        </p:spPr>
        <p:txBody>
          <a:bodyPr anchor="b"/>
          <a:lstStyle>
            <a:lvl1pPr marL="0" indent="0">
              <a:buNone/>
              <a:defRPr sz="1771" b="1"/>
            </a:lvl1pPr>
            <a:lvl2pPr marL="337368" indent="0">
              <a:buNone/>
              <a:defRPr sz="1476" b="1"/>
            </a:lvl2pPr>
            <a:lvl3pPr marL="674736" indent="0">
              <a:buNone/>
              <a:defRPr sz="1328" b="1"/>
            </a:lvl3pPr>
            <a:lvl4pPr marL="1012104" indent="0">
              <a:buNone/>
              <a:defRPr sz="1181" b="1"/>
            </a:lvl4pPr>
            <a:lvl5pPr marL="1349472" indent="0">
              <a:buNone/>
              <a:defRPr sz="1181" b="1"/>
            </a:lvl5pPr>
            <a:lvl6pPr marL="1686839" indent="0">
              <a:buNone/>
              <a:defRPr sz="1181" b="1"/>
            </a:lvl6pPr>
            <a:lvl7pPr marL="2024207" indent="0">
              <a:buNone/>
              <a:defRPr sz="1181" b="1"/>
            </a:lvl7pPr>
            <a:lvl8pPr marL="2361575" indent="0">
              <a:buNone/>
              <a:defRPr sz="1181" b="1"/>
            </a:lvl8pPr>
            <a:lvl9pPr marL="2698943" indent="0">
              <a:buNone/>
              <a:defRPr sz="1181" b="1"/>
            </a:lvl9pPr>
          </a:lstStyle>
          <a:p>
            <a:pPr lvl="0"/>
            <a:r>
              <a:rPr lang="zh-CN" altLang="en-US"/>
              <a:t>单击此处编辑母版文本样式</a:t>
            </a:r>
          </a:p>
        </p:txBody>
      </p:sp>
      <p:sp>
        <p:nvSpPr>
          <p:cNvPr id="6" name="内容占位符 5"/>
          <p:cNvSpPr>
            <a:spLocks noGrp="1"/>
          </p:cNvSpPr>
          <p:nvPr>
            <p:ph sz="quarter" idx="4"/>
          </p:nvPr>
        </p:nvSpPr>
        <p:spPr>
          <a:xfrm>
            <a:off x="4571808" y="1906540"/>
            <a:ext cx="3977929" cy="3463780"/>
          </a:xfrm>
        </p:spPr>
        <p:txBody>
          <a:bodyPr/>
          <a:lstStyle>
            <a:lvl1pPr>
              <a:defRPr sz="1771"/>
            </a:lvl1pPr>
            <a:lvl2pPr>
              <a:defRPr sz="1476"/>
            </a:lvl2pPr>
            <a:lvl3pPr>
              <a:defRPr sz="1328"/>
            </a:lvl3pPr>
            <a:lvl4pPr>
              <a:defRPr sz="1181"/>
            </a:lvl4pPr>
            <a:lvl5pPr>
              <a:defRPr sz="1181"/>
            </a:lvl5pPr>
            <a:lvl6pPr>
              <a:defRPr sz="1181"/>
            </a:lvl6pPr>
            <a:lvl7pPr>
              <a:defRPr sz="1181"/>
            </a:lvl7pPr>
            <a:lvl8pPr>
              <a:defRPr sz="1181"/>
            </a:lvl8pPr>
            <a:lvl9pPr>
              <a:defRPr sz="1181"/>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09748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44989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139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49801" y="239361"/>
            <a:ext cx="2961191" cy="1018677"/>
          </a:xfrm>
        </p:spPr>
        <p:txBody>
          <a:bodyPr anchor="b"/>
          <a:lstStyle>
            <a:lvl1pPr algn="l">
              <a:defRPr sz="1476" b="1"/>
            </a:lvl1pPr>
          </a:lstStyle>
          <a:p>
            <a:r>
              <a:rPr lang="zh-CN" altLang="en-US"/>
              <a:t>单击此处编辑母版标题样式</a:t>
            </a:r>
          </a:p>
        </p:txBody>
      </p:sp>
      <p:sp>
        <p:nvSpPr>
          <p:cNvPr id="3" name="内容占位符 2"/>
          <p:cNvSpPr>
            <a:spLocks noGrp="1"/>
          </p:cNvSpPr>
          <p:nvPr>
            <p:ph idx="1"/>
          </p:nvPr>
        </p:nvSpPr>
        <p:spPr>
          <a:xfrm>
            <a:off x="3518757" y="239361"/>
            <a:ext cx="5030980" cy="5130959"/>
          </a:xfrm>
        </p:spPr>
        <p:txBody>
          <a:bodyPr/>
          <a:lstStyle>
            <a:lvl1pPr>
              <a:defRPr sz="2361"/>
            </a:lvl1pPr>
            <a:lvl2pPr>
              <a:defRPr sz="2066"/>
            </a:lvl2pPr>
            <a:lvl3pPr>
              <a:defRPr sz="1771"/>
            </a:lvl3pPr>
            <a:lvl4pPr>
              <a:defRPr sz="1476"/>
            </a:lvl4pPr>
            <a:lvl5pPr>
              <a:defRPr sz="1476"/>
            </a:lvl5pPr>
            <a:lvl6pPr>
              <a:defRPr sz="1476"/>
            </a:lvl6pPr>
            <a:lvl7pPr>
              <a:defRPr sz="1476"/>
            </a:lvl7pPr>
            <a:lvl8pPr>
              <a:defRPr sz="1476"/>
            </a:lvl8pPr>
            <a:lvl9pPr>
              <a:defRPr sz="1476"/>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49801" y="1258038"/>
            <a:ext cx="2961191" cy="4112282"/>
          </a:xfrm>
        </p:spPr>
        <p:txBody>
          <a:bodyPr/>
          <a:lstStyle>
            <a:lvl1pPr marL="0" indent="0">
              <a:buNone/>
              <a:defRPr sz="1033"/>
            </a:lvl1pPr>
            <a:lvl2pPr marL="337368" indent="0">
              <a:buNone/>
              <a:defRPr sz="885"/>
            </a:lvl2pPr>
            <a:lvl3pPr marL="674736" indent="0">
              <a:buNone/>
              <a:defRPr sz="738"/>
            </a:lvl3pPr>
            <a:lvl4pPr marL="1012104" indent="0">
              <a:buNone/>
              <a:defRPr sz="664"/>
            </a:lvl4pPr>
            <a:lvl5pPr marL="1349472" indent="0">
              <a:buNone/>
              <a:defRPr sz="664"/>
            </a:lvl5pPr>
            <a:lvl6pPr marL="1686839" indent="0">
              <a:buNone/>
              <a:defRPr sz="664"/>
            </a:lvl6pPr>
            <a:lvl7pPr marL="2024207" indent="0">
              <a:buNone/>
              <a:defRPr sz="664"/>
            </a:lvl7pPr>
            <a:lvl8pPr marL="2361575" indent="0">
              <a:buNone/>
              <a:defRPr sz="664"/>
            </a:lvl8pPr>
            <a:lvl9pPr marL="2698943" indent="0">
              <a:buNone/>
              <a:defRPr sz="664"/>
            </a:lvl9pPr>
          </a:lstStyle>
          <a:p>
            <a:pPr lvl="0"/>
            <a:r>
              <a:rPr lang="zh-CN" altLang="en-US"/>
              <a:t>单击此处编辑母版文本样式</a:t>
            </a:r>
          </a:p>
        </p:txBody>
      </p:sp>
    </p:spTree>
    <p:extLst>
      <p:ext uri="{BB962C8B-B14F-4D97-AF65-F5344CB8AC3E}">
        <p14:creationId xmlns:p14="http://schemas.microsoft.com/office/powerpoint/2010/main" val="1157382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64064" y="4208304"/>
            <a:ext cx="5399957" cy="496814"/>
          </a:xfrm>
        </p:spPr>
        <p:txBody>
          <a:bodyPr anchor="b"/>
          <a:lstStyle>
            <a:lvl1pPr algn="l">
              <a:defRPr sz="1476" b="1"/>
            </a:lvl1pPr>
          </a:lstStyle>
          <a:p>
            <a:r>
              <a:rPr lang="zh-CN" altLang="en-US"/>
              <a:t>单击此处编辑母版标题样式</a:t>
            </a:r>
          </a:p>
        </p:txBody>
      </p:sp>
      <p:sp>
        <p:nvSpPr>
          <p:cNvPr id="3" name="图片占位符 2"/>
          <p:cNvSpPr>
            <a:spLocks noGrp="1"/>
          </p:cNvSpPr>
          <p:nvPr>
            <p:ph type="pic" idx="1"/>
          </p:nvPr>
        </p:nvSpPr>
        <p:spPr>
          <a:xfrm>
            <a:off x="1764064" y="537171"/>
            <a:ext cx="5399957" cy="3607118"/>
          </a:xfrm>
        </p:spPr>
        <p:txBody>
          <a:bodyPr/>
          <a:lstStyle>
            <a:lvl1pPr marL="0" indent="0">
              <a:buNone/>
              <a:defRPr sz="2361"/>
            </a:lvl1pPr>
            <a:lvl2pPr marL="337368" indent="0">
              <a:buNone/>
              <a:defRPr sz="2066"/>
            </a:lvl2pPr>
            <a:lvl3pPr marL="674736" indent="0">
              <a:buNone/>
              <a:defRPr sz="1771"/>
            </a:lvl3pPr>
            <a:lvl4pPr marL="1012104" indent="0">
              <a:buNone/>
              <a:defRPr sz="1476"/>
            </a:lvl4pPr>
            <a:lvl5pPr marL="1349472" indent="0">
              <a:buNone/>
              <a:defRPr sz="1476"/>
            </a:lvl5pPr>
            <a:lvl6pPr marL="1686839" indent="0">
              <a:buNone/>
              <a:defRPr sz="1476"/>
            </a:lvl6pPr>
            <a:lvl7pPr marL="2024207" indent="0">
              <a:buNone/>
              <a:defRPr sz="1476"/>
            </a:lvl7pPr>
            <a:lvl8pPr marL="2361575" indent="0">
              <a:buNone/>
              <a:defRPr sz="1476"/>
            </a:lvl8pPr>
            <a:lvl9pPr marL="2698943" indent="0">
              <a:buNone/>
              <a:defRPr sz="1476"/>
            </a:lvl9pPr>
          </a:lstStyle>
          <a:p>
            <a:pPr lvl="0"/>
            <a:endParaRPr lang="zh-CN" altLang="en-US" noProof="0"/>
          </a:p>
        </p:txBody>
      </p:sp>
      <p:sp>
        <p:nvSpPr>
          <p:cNvPr id="4" name="文本占位符 3"/>
          <p:cNvSpPr>
            <a:spLocks noGrp="1"/>
          </p:cNvSpPr>
          <p:nvPr>
            <p:ph type="body" sz="half" idx="2"/>
          </p:nvPr>
        </p:nvSpPr>
        <p:spPr>
          <a:xfrm>
            <a:off x="1764064" y="4705118"/>
            <a:ext cx="5399957" cy="705558"/>
          </a:xfrm>
        </p:spPr>
        <p:txBody>
          <a:bodyPr/>
          <a:lstStyle>
            <a:lvl1pPr marL="0" indent="0">
              <a:buNone/>
              <a:defRPr sz="1033"/>
            </a:lvl1pPr>
            <a:lvl2pPr marL="337368" indent="0">
              <a:buNone/>
              <a:defRPr sz="885"/>
            </a:lvl2pPr>
            <a:lvl3pPr marL="674736" indent="0">
              <a:buNone/>
              <a:defRPr sz="738"/>
            </a:lvl3pPr>
            <a:lvl4pPr marL="1012104" indent="0">
              <a:buNone/>
              <a:defRPr sz="664"/>
            </a:lvl4pPr>
            <a:lvl5pPr marL="1349472" indent="0">
              <a:buNone/>
              <a:defRPr sz="664"/>
            </a:lvl5pPr>
            <a:lvl6pPr marL="1686839" indent="0">
              <a:buNone/>
              <a:defRPr sz="664"/>
            </a:lvl6pPr>
            <a:lvl7pPr marL="2024207" indent="0">
              <a:buNone/>
              <a:defRPr sz="664"/>
            </a:lvl7pPr>
            <a:lvl8pPr marL="2361575" indent="0">
              <a:buNone/>
              <a:defRPr sz="664"/>
            </a:lvl8pPr>
            <a:lvl9pPr marL="2698943" indent="0">
              <a:buNone/>
              <a:defRPr sz="664"/>
            </a:lvl9pPr>
          </a:lstStyle>
          <a:p>
            <a:pPr lvl="0"/>
            <a:r>
              <a:rPr lang="zh-CN" altLang="en-US"/>
              <a:t>单击此处编辑母版文本样式</a:t>
            </a:r>
          </a:p>
        </p:txBody>
      </p:sp>
    </p:spTree>
    <p:extLst>
      <p:ext uri="{BB962C8B-B14F-4D97-AF65-F5344CB8AC3E}">
        <p14:creationId xmlns:p14="http://schemas.microsoft.com/office/powerpoint/2010/main" val="2700199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38306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25632" y="796015"/>
            <a:ext cx="2024105" cy="457430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49802" y="796015"/>
            <a:ext cx="5963380" cy="457430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53855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0D4AF25-C3BA-464D-A990-DFE9C7F9EB03}"/>
              </a:ext>
            </a:extLst>
          </p:cNvPr>
          <p:cNvSpPr>
            <a:spLocks noGrp="1" noChangeArrowheads="1"/>
          </p:cNvSpPr>
          <p:nvPr>
            <p:ph type="title"/>
          </p:nvPr>
        </p:nvSpPr>
        <p:spPr bwMode="auto">
          <a:xfrm>
            <a:off x="449801" y="796015"/>
            <a:ext cx="8099936" cy="55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a:t>单击此处编辑母版标题样式</a:t>
            </a:r>
          </a:p>
        </p:txBody>
      </p:sp>
      <p:sp>
        <p:nvSpPr>
          <p:cNvPr id="1027" name="Rectangle 3">
            <a:extLst>
              <a:ext uri="{FF2B5EF4-FFF2-40B4-BE49-F238E27FC236}">
                <a16:creationId xmlns:a16="http://schemas.microsoft.com/office/drawing/2014/main" id="{24EF3B13-7317-46BC-A3EF-59F722A80AB8}"/>
              </a:ext>
            </a:extLst>
          </p:cNvPr>
          <p:cNvSpPr>
            <a:spLocks noGrp="1" noChangeArrowheads="1"/>
          </p:cNvSpPr>
          <p:nvPr>
            <p:ph type="body" idx="1"/>
          </p:nvPr>
        </p:nvSpPr>
        <p:spPr bwMode="auto">
          <a:xfrm>
            <a:off x="449801" y="1402768"/>
            <a:ext cx="8099936" cy="3967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a:t>单击此处编辑母版文本样式</a:t>
            </a:r>
          </a:p>
          <a:p>
            <a:pPr lvl="1"/>
            <a:r>
              <a:rPr lang="zh-CN" altLang="zh-CN"/>
              <a:t>第二级</a:t>
            </a:r>
          </a:p>
        </p:txBody>
      </p:sp>
    </p:spTree>
    <p:extLst>
      <p:ext uri="{BB962C8B-B14F-4D97-AF65-F5344CB8AC3E}">
        <p14:creationId xmlns:p14="http://schemas.microsoft.com/office/powerpoint/2010/main" val="11362798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0" fontAlgn="base" hangingPunct="0">
        <a:spcBef>
          <a:spcPct val="0"/>
        </a:spcBef>
        <a:spcAft>
          <a:spcPct val="0"/>
        </a:spcAft>
        <a:defRPr sz="1771">
          <a:solidFill>
            <a:schemeClr val="accent1"/>
          </a:solidFill>
          <a:latin typeface="+mj-lt"/>
          <a:ea typeface="+mj-ea"/>
          <a:cs typeface="+mj-cs"/>
        </a:defRPr>
      </a:lvl1pPr>
      <a:lvl2pPr algn="l" rtl="0" eaLnBrk="0" fontAlgn="base" hangingPunct="0">
        <a:spcBef>
          <a:spcPct val="0"/>
        </a:spcBef>
        <a:spcAft>
          <a:spcPct val="0"/>
        </a:spcAft>
        <a:defRPr sz="1771">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1771">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1771">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1771">
          <a:solidFill>
            <a:schemeClr val="accent1"/>
          </a:solidFill>
          <a:latin typeface="Arial" pitchFamily="34" charset="0"/>
          <a:ea typeface="微软雅黑" pitchFamily="34" charset="-122"/>
        </a:defRPr>
      </a:lvl5pPr>
      <a:lvl6pPr marL="337368" algn="l" rtl="0" fontAlgn="base">
        <a:spcBef>
          <a:spcPct val="0"/>
        </a:spcBef>
        <a:spcAft>
          <a:spcPct val="0"/>
        </a:spcAft>
        <a:defRPr sz="1771">
          <a:solidFill>
            <a:schemeClr val="tx2"/>
          </a:solidFill>
          <a:latin typeface="Arial" pitchFamily="34" charset="0"/>
          <a:ea typeface="微软雅黑" pitchFamily="34" charset="-122"/>
        </a:defRPr>
      </a:lvl6pPr>
      <a:lvl7pPr marL="674736" algn="l" rtl="0" fontAlgn="base">
        <a:spcBef>
          <a:spcPct val="0"/>
        </a:spcBef>
        <a:spcAft>
          <a:spcPct val="0"/>
        </a:spcAft>
        <a:defRPr sz="1771">
          <a:solidFill>
            <a:schemeClr val="tx2"/>
          </a:solidFill>
          <a:latin typeface="Arial" pitchFamily="34" charset="0"/>
          <a:ea typeface="微软雅黑" pitchFamily="34" charset="-122"/>
        </a:defRPr>
      </a:lvl7pPr>
      <a:lvl8pPr marL="1012104" algn="l" rtl="0" fontAlgn="base">
        <a:spcBef>
          <a:spcPct val="0"/>
        </a:spcBef>
        <a:spcAft>
          <a:spcPct val="0"/>
        </a:spcAft>
        <a:defRPr sz="1771">
          <a:solidFill>
            <a:schemeClr val="tx2"/>
          </a:solidFill>
          <a:latin typeface="Arial" pitchFamily="34" charset="0"/>
          <a:ea typeface="微软雅黑" pitchFamily="34" charset="-122"/>
        </a:defRPr>
      </a:lvl8pPr>
      <a:lvl9pPr marL="1349472" algn="l" rtl="0" fontAlgn="base">
        <a:spcBef>
          <a:spcPct val="0"/>
        </a:spcBef>
        <a:spcAft>
          <a:spcPct val="0"/>
        </a:spcAft>
        <a:defRPr sz="1771">
          <a:solidFill>
            <a:schemeClr val="tx2"/>
          </a:solidFill>
          <a:latin typeface="Arial" pitchFamily="34" charset="0"/>
          <a:ea typeface="微软雅黑" pitchFamily="34" charset="-122"/>
        </a:defRPr>
      </a:lvl9pPr>
    </p:titleStyle>
    <p:bodyStyle>
      <a:lvl1pPr marL="253026" indent="-253026" algn="l" rtl="0" eaLnBrk="0" fontAlgn="base" hangingPunct="0">
        <a:spcBef>
          <a:spcPct val="20000"/>
        </a:spcBef>
        <a:spcAft>
          <a:spcPct val="0"/>
        </a:spcAft>
        <a:buChar char="•"/>
        <a:defRPr sz="1476">
          <a:solidFill>
            <a:schemeClr val="accent1"/>
          </a:solidFill>
          <a:latin typeface="+mn-lt"/>
          <a:ea typeface="+mn-ea"/>
          <a:cs typeface="+mn-cs"/>
        </a:defRPr>
      </a:lvl1pPr>
      <a:lvl2pPr marL="548223" indent="-210855" algn="l" rtl="0" eaLnBrk="0" fontAlgn="base" hangingPunct="0">
        <a:spcBef>
          <a:spcPct val="20000"/>
        </a:spcBef>
        <a:spcAft>
          <a:spcPct val="0"/>
        </a:spcAft>
        <a:buChar char="–"/>
        <a:defRPr sz="1476">
          <a:solidFill>
            <a:schemeClr val="accent1"/>
          </a:solidFill>
          <a:latin typeface="+mn-lt"/>
          <a:ea typeface="仿宋_GB2312" pitchFamily="49" charset="-122"/>
        </a:defRPr>
      </a:lvl2pPr>
      <a:lvl3pPr marL="843420" indent="-168684" algn="l" rtl="0" eaLnBrk="0" fontAlgn="base" hangingPunct="0">
        <a:spcBef>
          <a:spcPct val="20000"/>
        </a:spcBef>
        <a:spcAft>
          <a:spcPct val="0"/>
        </a:spcAft>
        <a:buChar char="•"/>
        <a:defRPr sz="1771">
          <a:solidFill>
            <a:schemeClr val="tx1"/>
          </a:solidFill>
          <a:latin typeface="+mn-lt"/>
          <a:ea typeface="宋体" pitchFamily="2" charset="-122"/>
        </a:defRPr>
      </a:lvl3pPr>
      <a:lvl4pPr marL="1180788" indent="-168684" algn="l" rtl="0" eaLnBrk="0" fontAlgn="base" hangingPunct="0">
        <a:spcBef>
          <a:spcPct val="20000"/>
        </a:spcBef>
        <a:spcAft>
          <a:spcPct val="0"/>
        </a:spcAft>
        <a:buChar char="–"/>
        <a:defRPr sz="1476">
          <a:solidFill>
            <a:schemeClr val="tx1"/>
          </a:solidFill>
          <a:latin typeface="+mn-lt"/>
          <a:ea typeface="宋体" pitchFamily="2" charset="-122"/>
        </a:defRPr>
      </a:lvl4pPr>
      <a:lvl5pPr marL="1518155" indent="-168684" algn="l" rtl="0" eaLnBrk="0" fontAlgn="base" hangingPunct="0">
        <a:spcBef>
          <a:spcPct val="20000"/>
        </a:spcBef>
        <a:spcAft>
          <a:spcPct val="0"/>
        </a:spcAft>
        <a:buChar char="»"/>
        <a:defRPr sz="1476">
          <a:solidFill>
            <a:schemeClr val="tx1"/>
          </a:solidFill>
          <a:latin typeface="+mn-lt"/>
          <a:ea typeface="宋体" pitchFamily="2" charset="-122"/>
        </a:defRPr>
      </a:lvl5pPr>
      <a:lvl6pPr marL="1855523" indent="-168684" algn="l" rtl="0" eaLnBrk="0" fontAlgn="base" hangingPunct="0">
        <a:spcBef>
          <a:spcPct val="20000"/>
        </a:spcBef>
        <a:spcAft>
          <a:spcPct val="0"/>
        </a:spcAft>
        <a:buChar char="»"/>
        <a:defRPr sz="1476">
          <a:solidFill>
            <a:schemeClr val="tx1"/>
          </a:solidFill>
          <a:latin typeface="+mn-lt"/>
          <a:ea typeface="宋体" pitchFamily="2" charset="-122"/>
        </a:defRPr>
      </a:lvl6pPr>
      <a:lvl7pPr marL="2192891" indent="-168684" algn="l" rtl="0" eaLnBrk="0" fontAlgn="base" hangingPunct="0">
        <a:spcBef>
          <a:spcPct val="20000"/>
        </a:spcBef>
        <a:spcAft>
          <a:spcPct val="0"/>
        </a:spcAft>
        <a:buChar char="»"/>
        <a:defRPr sz="1476">
          <a:solidFill>
            <a:schemeClr val="tx1"/>
          </a:solidFill>
          <a:latin typeface="+mn-lt"/>
          <a:ea typeface="宋体" pitchFamily="2" charset="-122"/>
        </a:defRPr>
      </a:lvl7pPr>
      <a:lvl8pPr marL="2530259" indent="-168684" algn="l" rtl="0" eaLnBrk="0" fontAlgn="base" hangingPunct="0">
        <a:spcBef>
          <a:spcPct val="20000"/>
        </a:spcBef>
        <a:spcAft>
          <a:spcPct val="0"/>
        </a:spcAft>
        <a:buChar char="»"/>
        <a:defRPr sz="1476">
          <a:solidFill>
            <a:schemeClr val="tx1"/>
          </a:solidFill>
          <a:latin typeface="+mn-lt"/>
          <a:ea typeface="宋体" pitchFamily="2" charset="-122"/>
        </a:defRPr>
      </a:lvl8pPr>
      <a:lvl9pPr marL="2867627" indent="-168684" algn="l" rtl="0" eaLnBrk="0" fontAlgn="base" hangingPunct="0">
        <a:spcBef>
          <a:spcPct val="20000"/>
        </a:spcBef>
        <a:spcAft>
          <a:spcPct val="0"/>
        </a:spcAft>
        <a:buChar char="»"/>
        <a:defRPr sz="1476">
          <a:solidFill>
            <a:schemeClr val="tx1"/>
          </a:solidFill>
          <a:latin typeface="+mn-lt"/>
          <a:ea typeface="宋体" pitchFamily="2" charset="-122"/>
        </a:defRPr>
      </a:lvl9pPr>
    </p:bodyStyle>
    <p:otherStyle>
      <a:defPPr>
        <a:defRPr lang="zh-CN"/>
      </a:defPPr>
      <a:lvl1pPr marL="0" algn="l" defTabSz="674736" rtl="0" eaLnBrk="1" latinLnBrk="0" hangingPunct="1">
        <a:defRPr sz="1328" kern="1200">
          <a:solidFill>
            <a:schemeClr val="tx1"/>
          </a:solidFill>
          <a:latin typeface="+mn-lt"/>
          <a:ea typeface="+mn-ea"/>
          <a:cs typeface="+mn-cs"/>
        </a:defRPr>
      </a:lvl1pPr>
      <a:lvl2pPr marL="337368" algn="l" defTabSz="674736" rtl="0" eaLnBrk="1" latinLnBrk="0" hangingPunct="1">
        <a:defRPr sz="1328" kern="1200">
          <a:solidFill>
            <a:schemeClr val="tx1"/>
          </a:solidFill>
          <a:latin typeface="+mn-lt"/>
          <a:ea typeface="+mn-ea"/>
          <a:cs typeface="+mn-cs"/>
        </a:defRPr>
      </a:lvl2pPr>
      <a:lvl3pPr marL="674736" algn="l" defTabSz="674736" rtl="0" eaLnBrk="1" latinLnBrk="0" hangingPunct="1">
        <a:defRPr sz="1328" kern="1200">
          <a:solidFill>
            <a:schemeClr val="tx1"/>
          </a:solidFill>
          <a:latin typeface="+mn-lt"/>
          <a:ea typeface="+mn-ea"/>
          <a:cs typeface="+mn-cs"/>
        </a:defRPr>
      </a:lvl3pPr>
      <a:lvl4pPr marL="1012104" algn="l" defTabSz="674736" rtl="0" eaLnBrk="1" latinLnBrk="0" hangingPunct="1">
        <a:defRPr sz="1328" kern="1200">
          <a:solidFill>
            <a:schemeClr val="tx1"/>
          </a:solidFill>
          <a:latin typeface="+mn-lt"/>
          <a:ea typeface="+mn-ea"/>
          <a:cs typeface="+mn-cs"/>
        </a:defRPr>
      </a:lvl4pPr>
      <a:lvl5pPr marL="1349472" algn="l" defTabSz="674736" rtl="0" eaLnBrk="1" latinLnBrk="0" hangingPunct="1">
        <a:defRPr sz="1328" kern="1200">
          <a:solidFill>
            <a:schemeClr val="tx1"/>
          </a:solidFill>
          <a:latin typeface="+mn-lt"/>
          <a:ea typeface="+mn-ea"/>
          <a:cs typeface="+mn-cs"/>
        </a:defRPr>
      </a:lvl5pPr>
      <a:lvl6pPr marL="1686839" algn="l" defTabSz="674736" rtl="0" eaLnBrk="1" latinLnBrk="0" hangingPunct="1">
        <a:defRPr sz="1328" kern="1200">
          <a:solidFill>
            <a:schemeClr val="tx1"/>
          </a:solidFill>
          <a:latin typeface="+mn-lt"/>
          <a:ea typeface="+mn-ea"/>
          <a:cs typeface="+mn-cs"/>
        </a:defRPr>
      </a:lvl6pPr>
      <a:lvl7pPr marL="2024207" algn="l" defTabSz="674736" rtl="0" eaLnBrk="1" latinLnBrk="0" hangingPunct="1">
        <a:defRPr sz="1328" kern="1200">
          <a:solidFill>
            <a:schemeClr val="tx1"/>
          </a:solidFill>
          <a:latin typeface="+mn-lt"/>
          <a:ea typeface="+mn-ea"/>
          <a:cs typeface="+mn-cs"/>
        </a:defRPr>
      </a:lvl7pPr>
      <a:lvl8pPr marL="2361575" algn="l" defTabSz="674736" rtl="0" eaLnBrk="1" latinLnBrk="0" hangingPunct="1">
        <a:defRPr sz="1328" kern="1200">
          <a:solidFill>
            <a:schemeClr val="tx1"/>
          </a:solidFill>
          <a:latin typeface="+mn-lt"/>
          <a:ea typeface="+mn-ea"/>
          <a:cs typeface="+mn-cs"/>
        </a:defRPr>
      </a:lvl8pPr>
      <a:lvl9pPr marL="2698943" algn="l" defTabSz="674736" rtl="0" eaLnBrk="1" latinLnBrk="0" hangingPunct="1">
        <a:defRPr sz="132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file:///C:\Users\Administrator\Desktop\&#20826;&#25919;.mp3" TargetMode="Externa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xml"/><Relationship Id="rId1" Type="http://schemas.openxmlformats.org/officeDocument/2006/relationships/audio" Target="file:///C:\Users\Administrator\Desktop\&#20826;&#25919;.mp3" TargetMode="Externa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6">
            <a:extLst>
              <a:ext uri="{FF2B5EF4-FFF2-40B4-BE49-F238E27FC236}">
                <a16:creationId xmlns:a16="http://schemas.microsoft.com/office/drawing/2014/main" id="{72BA691F-475D-4041-977F-2915997E9E44}"/>
              </a:ext>
            </a:extLst>
          </p:cNvPr>
          <p:cNvSpPr>
            <a:spLocks/>
          </p:cNvSpPr>
          <p:nvPr/>
        </p:nvSpPr>
        <p:spPr bwMode="auto">
          <a:xfrm>
            <a:off x="3222404" y="3299943"/>
            <a:ext cx="5777134" cy="86680"/>
          </a:xfrm>
          <a:custGeom>
            <a:avLst/>
            <a:gdLst>
              <a:gd name="T0" fmla="*/ 2147483646 w 10272"/>
              <a:gd name="T1" fmla="*/ 2147483646 h 154"/>
              <a:gd name="T2" fmla="*/ 0 w 10272"/>
              <a:gd name="T3" fmla="*/ 0 h 154"/>
              <a:gd name="T4" fmla="*/ 2147483646 w 10272"/>
              <a:gd name="T5" fmla="*/ 0 h 154"/>
              <a:gd name="T6" fmla="*/ 2147483646 w 10272"/>
              <a:gd name="T7" fmla="*/ 2147483646 h 154"/>
              <a:gd name="T8" fmla="*/ 2147483646 w 10272"/>
              <a:gd name="T9" fmla="*/ 2147483646 h 1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72" h="154">
                <a:moveTo>
                  <a:pt x="98" y="154"/>
                </a:moveTo>
                <a:lnTo>
                  <a:pt x="0" y="0"/>
                </a:lnTo>
                <a:lnTo>
                  <a:pt x="10272" y="0"/>
                </a:lnTo>
                <a:lnTo>
                  <a:pt x="10272" y="154"/>
                </a:lnTo>
                <a:lnTo>
                  <a:pt x="98" y="15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74736" eaLnBrk="0" hangingPunct="0"/>
            <a:endParaRPr lang="zh-CN" altLang="en-US" sz="1328">
              <a:solidFill>
                <a:srgbClr val="2A495A"/>
              </a:solidFill>
            </a:endParaRPr>
          </a:p>
        </p:txBody>
      </p:sp>
      <p:sp>
        <p:nvSpPr>
          <p:cNvPr id="13" name="Freeform 7">
            <a:extLst>
              <a:ext uri="{FF2B5EF4-FFF2-40B4-BE49-F238E27FC236}">
                <a16:creationId xmlns:a16="http://schemas.microsoft.com/office/drawing/2014/main" id="{64107EDB-2BD3-459B-BD93-63328B6506E1}"/>
              </a:ext>
            </a:extLst>
          </p:cNvPr>
          <p:cNvSpPr>
            <a:spLocks/>
          </p:cNvSpPr>
          <p:nvPr/>
        </p:nvSpPr>
        <p:spPr bwMode="auto">
          <a:xfrm>
            <a:off x="1" y="3205062"/>
            <a:ext cx="3220061" cy="181561"/>
          </a:xfrm>
          <a:custGeom>
            <a:avLst/>
            <a:gdLst>
              <a:gd name="T0" fmla="*/ 2147483646 w 5725"/>
              <a:gd name="T1" fmla="*/ 0 h 322"/>
              <a:gd name="T2" fmla="*/ 2147483646 w 5725"/>
              <a:gd name="T3" fmla="*/ 2147483646 h 322"/>
              <a:gd name="T4" fmla="*/ 0 w 5725"/>
              <a:gd name="T5" fmla="*/ 2147483646 h 322"/>
              <a:gd name="T6" fmla="*/ 0 w 5725"/>
              <a:gd name="T7" fmla="*/ 0 h 322"/>
              <a:gd name="T8" fmla="*/ 2147483646 w 5725"/>
              <a:gd name="T9" fmla="*/ 0 h 3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25" h="322">
                <a:moveTo>
                  <a:pt x="5515" y="0"/>
                </a:moveTo>
                <a:lnTo>
                  <a:pt x="5725" y="322"/>
                </a:lnTo>
                <a:lnTo>
                  <a:pt x="0" y="322"/>
                </a:lnTo>
                <a:lnTo>
                  <a:pt x="0" y="0"/>
                </a:lnTo>
                <a:lnTo>
                  <a:pt x="5515"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74736" eaLnBrk="0" hangingPunct="0"/>
            <a:endParaRPr lang="zh-CN" altLang="en-US" sz="1328">
              <a:solidFill>
                <a:srgbClr val="2A495A"/>
              </a:solidFill>
            </a:endParaRPr>
          </a:p>
        </p:txBody>
      </p:sp>
      <p:sp>
        <p:nvSpPr>
          <p:cNvPr id="15" name="Rectangle 3">
            <a:extLst>
              <a:ext uri="{FF2B5EF4-FFF2-40B4-BE49-F238E27FC236}">
                <a16:creationId xmlns:a16="http://schemas.microsoft.com/office/drawing/2014/main" id="{3939CE6E-E0C3-4FD1-82FB-0D4DE49620B4}"/>
              </a:ext>
            </a:extLst>
          </p:cNvPr>
          <p:cNvSpPr txBox="1">
            <a:spLocks noChangeArrowheads="1"/>
          </p:cNvSpPr>
          <p:nvPr/>
        </p:nvSpPr>
        <p:spPr bwMode="auto">
          <a:xfrm>
            <a:off x="435745" y="3779027"/>
            <a:ext cx="7666533" cy="692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674736">
              <a:spcBef>
                <a:spcPct val="0"/>
              </a:spcBef>
              <a:buNone/>
            </a:pPr>
            <a:r>
              <a:rPr lang="zh-CN" altLang="en-US" sz="4427" b="1" dirty="0">
                <a:solidFill>
                  <a:srgbClr val="2A495A"/>
                </a:solidFill>
                <a:latin typeface="微软雅黑" panose="020B0503020204020204" pitchFamily="34" charset="-122"/>
              </a:rPr>
              <a:t>实验室安全知识知多少</a:t>
            </a:r>
            <a:endParaRPr lang="zh-CN" altLang="zh-CN" sz="4427" b="1" dirty="0">
              <a:solidFill>
                <a:srgbClr val="2A495A"/>
              </a:solidFill>
              <a:latin typeface="微软雅黑" panose="020B0503020204020204" pitchFamily="34" charset="-122"/>
            </a:endParaRPr>
          </a:p>
        </p:txBody>
      </p:sp>
      <p:sp>
        <p:nvSpPr>
          <p:cNvPr id="20" name="Freeform 15">
            <a:extLst>
              <a:ext uri="{FF2B5EF4-FFF2-40B4-BE49-F238E27FC236}">
                <a16:creationId xmlns:a16="http://schemas.microsoft.com/office/drawing/2014/main" id="{D71532C3-9599-441B-9927-A66F9536BF8F}"/>
              </a:ext>
            </a:extLst>
          </p:cNvPr>
          <p:cNvSpPr>
            <a:spLocks/>
          </p:cNvSpPr>
          <p:nvPr/>
        </p:nvSpPr>
        <p:spPr bwMode="auto">
          <a:xfrm>
            <a:off x="8714898" y="5292420"/>
            <a:ext cx="192103" cy="193274"/>
          </a:xfrm>
          <a:custGeom>
            <a:avLst/>
            <a:gdLst>
              <a:gd name="T0" fmla="*/ 2147483646 w 341"/>
              <a:gd name="T1" fmla="*/ 0 h 342"/>
              <a:gd name="T2" fmla="*/ 2147483646 w 341"/>
              <a:gd name="T3" fmla="*/ 0 h 342"/>
              <a:gd name="T4" fmla="*/ 2147483646 w 341"/>
              <a:gd name="T5" fmla="*/ 2147483646 h 342"/>
              <a:gd name="T6" fmla="*/ 2147483646 w 341"/>
              <a:gd name="T7" fmla="*/ 2147483646 h 342"/>
              <a:gd name="T8" fmla="*/ 2147483646 w 341"/>
              <a:gd name="T9" fmla="*/ 2147483646 h 342"/>
              <a:gd name="T10" fmla="*/ 2147483646 w 341"/>
              <a:gd name="T11" fmla="*/ 2147483646 h 342"/>
              <a:gd name="T12" fmla="*/ 0 w 341"/>
              <a:gd name="T13" fmla="*/ 2147483646 h 342"/>
              <a:gd name="T14" fmla="*/ 0 w 341"/>
              <a:gd name="T15" fmla="*/ 2147483646 h 342"/>
              <a:gd name="T16" fmla="*/ 2147483646 w 341"/>
              <a:gd name="T17" fmla="*/ 0 h 3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1" h="342">
                <a:moveTo>
                  <a:pt x="22" y="0"/>
                </a:moveTo>
                <a:lnTo>
                  <a:pt x="319" y="0"/>
                </a:lnTo>
                <a:cubicBezTo>
                  <a:pt x="331" y="0"/>
                  <a:pt x="341" y="10"/>
                  <a:pt x="341" y="23"/>
                </a:cubicBezTo>
                <a:lnTo>
                  <a:pt x="341" y="319"/>
                </a:lnTo>
                <a:cubicBezTo>
                  <a:pt x="341" y="332"/>
                  <a:pt x="331" y="342"/>
                  <a:pt x="319" y="342"/>
                </a:cubicBezTo>
                <a:lnTo>
                  <a:pt x="22" y="342"/>
                </a:lnTo>
                <a:cubicBezTo>
                  <a:pt x="10" y="342"/>
                  <a:pt x="0" y="332"/>
                  <a:pt x="0" y="319"/>
                </a:cubicBezTo>
                <a:lnTo>
                  <a:pt x="0" y="23"/>
                </a:lnTo>
                <a:cubicBezTo>
                  <a:pt x="0" y="10"/>
                  <a:pt x="10" y="0"/>
                  <a:pt x="22"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74736" eaLnBrk="0" hangingPunct="0"/>
            <a:endParaRPr lang="zh-CN" altLang="en-US" sz="1328">
              <a:solidFill>
                <a:srgbClr val="2A495A"/>
              </a:solidFill>
            </a:endParaRPr>
          </a:p>
        </p:txBody>
      </p:sp>
      <p:sp>
        <p:nvSpPr>
          <p:cNvPr id="21" name="Freeform 16">
            <a:extLst>
              <a:ext uri="{FF2B5EF4-FFF2-40B4-BE49-F238E27FC236}">
                <a16:creationId xmlns:a16="http://schemas.microsoft.com/office/drawing/2014/main" id="{6584F393-3843-452A-BC48-5D5902261E21}"/>
              </a:ext>
            </a:extLst>
          </p:cNvPr>
          <p:cNvSpPr>
            <a:spLocks/>
          </p:cNvSpPr>
          <p:nvPr/>
        </p:nvSpPr>
        <p:spPr bwMode="auto">
          <a:xfrm>
            <a:off x="8518110" y="5093289"/>
            <a:ext cx="190932" cy="192103"/>
          </a:xfrm>
          <a:custGeom>
            <a:avLst/>
            <a:gdLst>
              <a:gd name="T0" fmla="*/ 2147483646 w 341"/>
              <a:gd name="T1" fmla="*/ 0 h 342"/>
              <a:gd name="T2" fmla="*/ 2147483646 w 341"/>
              <a:gd name="T3" fmla="*/ 0 h 342"/>
              <a:gd name="T4" fmla="*/ 2147483646 w 341"/>
              <a:gd name="T5" fmla="*/ 2147483646 h 342"/>
              <a:gd name="T6" fmla="*/ 2147483646 w 341"/>
              <a:gd name="T7" fmla="*/ 2147483646 h 342"/>
              <a:gd name="T8" fmla="*/ 2147483646 w 341"/>
              <a:gd name="T9" fmla="*/ 2147483646 h 342"/>
              <a:gd name="T10" fmla="*/ 2147483646 w 341"/>
              <a:gd name="T11" fmla="*/ 2147483646 h 342"/>
              <a:gd name="T12" fmla="*/ 0 w 341"/>
              <a:gd name="T13" fmla="*/ 2147483646 h 342"/>
              <a:gd name="T14" fmla="*/ 0 w 341"/>
              <a:gd name="T15" fmla="*/ 2147483646 h 342"/>
              <a:gd name="T16" fmla="*/ 2147483646 w 341"/>
              <a:gd name="T17" fmla="*/ 0 h 3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1" h="342">
                <a:moveTo>
                  <a:pt x="22" y="0"/>
                </a:moveTo>
                <a:lnTo>
                  <a:pt x="319" y="0"/>
                </a:lnTo>
                <a:cubicBezTo>
                  <a:pt x="331" y="0"/>
                  <a:pt x="341" y="10"/>
                  <a:pt x="341" y="22"/>
                </a:cubicBezTo>
                <a:lnTo>
                  <a:pt x="341" y="319"/>
                </a:lnTo>
                <a:cubicBezTo>
                  <a:pt x="341" y="331"/>
                  <a:pt x="331" y="342"/>
                  <a:pt x="319" y="342"/>
                </a:cubicBezTo>
                <a:lnTo>
                  <a:pt x="22" y="342"/>
                </a:lnTo>
                <a:cubicBezTo>
                  <a:pt x="10" y="342"/>
                  <a:pt x="0" y="331"/>
                  <a:pt x="0" y="319"/>
                </a:cubicBezTo>
                <a:lnTo>
                  <a:pt x="0" y="22"/>
                </a:lnTo>
                <a:cubicBezTo>
                  <a:pt x="0" y="10"/>
                  <a:pt x="10" y="0"/>
                  <a:pt x="2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74736" eaLnBrk="0" hangingPunct="0"/>
            <a:endParaRPr lang="zh-CN" altLang="en-US" sz="1328">
              <a:solidFill>
                <a:srgbClr val="2A495A"/>
              </a:solidFill>
            </a:endParaRPr>
          </a:p>
        </p:txBody>
      </p:sp>
      <p:sp>
        <p:nvSpPr>
          <p:cNvPr id="22" name="Freeform 17">
            <a:extLst>
              <a:ext uri="{FF2B5EF4-FFF2-40B4-BE49-F238E27FC236}">
                <a16:creationId xmlns:a16="http://schemas.microsoft.com/office/drawing/2014/main" id="{E5593639-0394-4AE1-9402-3CBCCB134736}"/>
              </a:ext>
            </a:extLst>
          </p:cNvPr>
          <p:cNvSpPr>
            <a:spLocks/>
          </p:cNvSpPr>
          <p:nvPr/>
        </p:nvSpPr>
        <p:spPr bwMode="auto">
          <a:xfrm>
            <a:off x="8716070" y="4900016"/>
            <a:ext cx="193274" cy="193274"/>
          </a:xfrm>
          <a:custGeom>
            <a:avLst/>
            <a:gdLst>
              <a:gd name="T0" fmla="*/ 2147483646 w 342"/>
              <a:gd name="T1" fmla="*/ 0 h 341"/>
              <a:gd name="T2" fmla="*/ 2147483646 w 342"/>
              <a:gd name="T3" fmla="*/ 0 h 341"/>
              <a:gd name="T4" fmla="*/ 2147483646 w 342"/>
              <a:gd name="T5" fmla="*/ 2147483646 h 341"/>
              <a:gd name="T6" fmla="*/ 2147483646 w 342"/>
              <a:gd name="T7" fmla="*/ 2147483646 h 341"/>
              <a:gd name="T8" fmla="*/ 2147483646 w 342"/>
              <a:gd name="T9" fmla="*/ 2147483646 h 341"/>
              <a:gd name="T10" fmla="*/ 2147483646 w 342"/>
              <a:gd name="T11" fmla="*/ 2147483646 h 341"/>
              <a:gd name="T12" fmla="*/ 0 w 342"/>
              <a:gd name="T13" fmla="*/ 2147483646 h 341"/>
              <a:gd name="T14" fmla="*/ 0 w 342"/>
              <a:gd name="T15" fmla="*/ 2147483646 h 341"/>
              <a:gd name="T16" fmla="*/ 2147483646 w 342"/>
              <a:gd name="T17" fmla="*/ 0 h 3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2" h="341">
                <a:moveTo>
                  <a:pt x="23" y="0"/>
                </a:moveTo>
                <a:lnTo>
                  <a:pt x="319" y="0"/>
                </a:lnTo>
                <a:cubicBezTo>
                  <a:pt x="332" y="0"/>
                  <a:pt x="342" y="10"/>
                  <a:pt x="342" y="22"/>
                </a:cubicBezTo>
                <a:lnTo>
                  <a:pt x="342" y="319"/>
                </a:lnTo>
                <a:cubicBezTo>
                  <a:pt x="342" y="331"/>
                  <a:pt x="332" y="341"/>
                  <a:pt x="319" y="341"/>
                </a:cubicBezTo>
                <a:lnTo>
                  <a:pt x="23" y="341"/>
                </a:lnTo>
                <a:cubicBezTo>
                  <a:pt x="10" y="341"/>
                  <a:pt x="0" y="331"/>
                  <a:pt x="0" y="319"/>
                </a:cubicBezTo>
                <a:lnTo>
                  <a:pt x="0" y="22"/>
                </a:lnTo>
                <a:cubicBezTo>
                  <a:pt x="0" y="10"/>
                  <a:pt x="10" y="0"/>
                  <a:pt x="2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74736" eaLnBrk="0" hangingPunct="0"/>
            <a:endParaRPr lang="zh-CN" altLang="en-US" sz="1328">
              <a:solidFill>
                <a:srgbClr val="2A495A"/>
              </a:solidFill>
            </a:endParaRPr>
          </a:p>
        </p:txBody>
      </p:sp>
      <p:sp>
        <p:nvSpPr>
          <p:cNvPr id="23" name="Freeform 18">
            <a:extLst>
              <a:ext uri="{FF2B5EF4-FFF2-40B4-BE49-F238E27FC236}">
                <a16:creationId xmlns:a16="http://schemas.microsoft.com/office/drawing/2014/main" id="{87E977ED-33EA-435E-90C4-E5EF7ACCA3D4}"/>
              </a:ext>
            </a:extLst>
          </p:cNvPr>
          <p:cNvSpPr>
            <a:spLocks/>
          </p:cNvSpPr>
          <p:nvPr/>
        </p:nvSpPr>
        <p:spPr bwMode="auto">
          <a:xfrm>
            <a:off x="8318980" y="5292420"/>
            <a:ext cx="190932" cy="193274"/>
          </a:xfrm>
          <a:custGeom>
            <a:avLst/>
            <a:gdLst>
              <a:gd name="T0" fmla="*/ 2147483646 w 341"/>
              <a:gd name="T1" fmla="*/ 0 h 342"/>
              <a:gd name="T2" fmla="*/ 2147483646 w 341"/>
              <a:gd name="T3" fmla="*/ 0 h 342"/>
              <a:gd name="T4" fmla="*/ 2147483646 w 341"/>
              <a:gd name="T5" fmla="*/ 2147483646 h 342"/>
              <a:gd name="T6" fmla="*/ 2147483646 w 341"/>
              <a:gd name="T7" fmla="*/ 2147483646 h 342"/>
              <a:gd name="T8" fmla="*/ 2147483646 w 341"/>
              <a:gd name="T9" fmla="*/ 2147483646 h 342"/>
              <a:gd name="T10" fmla="*/ 2147483646 w 341"/>
              <a:gd name="T11" fmla="*/ 2147483646 h 342"/>
              <a:gd name="T12" fmla="*/ 0 w 341"/>
              <a:gd name="T13" fmla="*/ 2147483646 h 342"/>
              <a:gd name="T14" fmla="*/ 0 w 341"/>
              <a:gd name="T15" fmla="*/ 2147483646 h 342"/>
              <a:gd name="T16" fmla="*/ 2147483646 w 341"/>
              <a:gd name="T17" fmla="*/ 0 h 3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1" h="342">
                <a:moveTo>
                  <a:pt x="22" y="0"/>
                </a:moveTo>
                <a:lnTo>
                  <a:pt x="319" y="0"/>
                </a:lnTo>
                <a:cubicBezTo>
                  <a:pt x="331" y="0"/>
                  <a:pt x="341" y="10"/>
                  <a:pt x="341" y="23"/>
                </a:cubicBezTo>
                <a:lnTo>
                  <a:pt x="341" y="319"/>
                </a:lnTo>
                <a:cubicBezTo>
                  <a:pt x="341" y="332"/>
                  <a:pt x="331" y="342"/>
                  <a:pt x="319" y="342"/>
                </a:cubicBezTo>
                <a:lnTo>
                  <a:pt x="22" y="342"/>
                </a:lnTo>
                <a:cubicBezTo>
                  <a:pt x="10" y="342"/>
                  <a:pt x="0" y="332"/>
                  <a:pt x="0" y="319"/>
                </a:cubicBezTo>
                <a:lnTo>
                  <a:pt x="0" y="23"/>
                </a:lnTo>
                <a:cubicBezTo>
                  <a:pt x="0" y="10"/>
                  <a:pt x="10" y="0"/>
                  <a:pt x="2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74736" eaLnBrk="0" hangingPunct="0"/>
            <a:endParaRPr lang="zh-CN" altLang="en-US" sz="1328">
              <a:solidFill>
                <a:srgbClr val="2A495A"/>
              </a:solidFill>
            </a:endParaRPr>
          </a:p>
        </p:txBody>
      </p:sp>
      <p:pic>
        <p:nvPicPr>
          <p:cNvPr id="2" name="党政.mp3">
            <a:hlinkClick r:id="" action="ppaction://media"/>
            <a:extLst>
              <a:ext uri="{FF2B5EF4-FFF2-40B4-BE49-F238E27FC236}">
                <a16:creationId xmlns:a16="http://schemas.microsoft.com/office/drawing/2014/main" id="{0A9B79D8-8418-4286-835A-D620EECC4E22}"/>
              </a:ext>
            </a:extLst>
          </p:cNvPr>
          <p:cNvPicPr>
            <a:picLocks noRot="1" noChangeAspect="1"/>
          </p:cNvPicPr>
          <p:nvPr>
            <a:audioFile r:link="rId1"/>
          </p:nvPr>
        </p:nvPicPr>
        <p:blipFill>
          <a:blip r:embed="rId4">
            <a:extLst>
              <a:ext uri="{28A0092B-C50C-407E-A947-70E740481C1C}">
                <a14:useLocalDpi xmlns:a14="http://schemas.microsoft.com/office/drawing/2010/main" val="0"/>
              </a:ext>
            </a:extLst>
          </a:blip>
          <a:srcRect/>
          <a:stretch>
            <a:fillRect/>
          </a:stretch>
        </p:blipFill>
        <p:spPr bwMode="auto">
          <a:xfrm>
            <a:off x="9114331" y="4998410"/>
            <a:ext cx="449801" cy="449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 name="图片 3">
            <a:extLst>
              <a:ext uri="{FF2B5EF4-FFF2-40B4-BE49-F238E27FC236}">
                <a16:creationId xmlns:a16="http://schemas.microsoft.com/office/drawing/2014/main" id="{15AA7365-86B3-4F1F-B79F-510D3688E65B}"/>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5618" y="4731341"/>
            <a:ext cx="3706174" cy="705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a:extLst>
              <a:ext uri="{FF2B5EF4-FFF2-40B4-BE49-F238E27FC236}">
                <a16:creationId xmlns:a16="http://schemas.microsoft.com/office/drawing/2014/main" id="{5E3E7B6C-54A6-4932-9184-FA12738CAA5B}"/>
              </a:ext>
            </a:extLst>
          </p:cNvPr>
          <p:cNvPicPr>
            <a:picLocks noChangeAspect="1"/>
          </p:cNvPicPr>
          <p:nvPr/>
        </p:nvPicPr>
        <p:blipFill rotWithShape="1">
          <a:blip r:embed="rId6">
            <a:duotone>
              <a:prstClr val="black"/>
              <a:schemeClr val="accent4">
                <a:tint val="45000"/>
                <a:satMod val="400000"/>
              </a:schemeClr>
            </a:duotone>
            <a:extLst>
              <a:ext uri="{28A0092B-C50C-407E-A947-70E740481C1C}">
                <a14:useLocalDpi xmlns:a14="http://schemas.microsoft.com/office/drawing/2010/main" val="0"/>
              </a:ext>
            </a:extLst>
          </a:blip>
          <a:srcRect l="1019"/>
          <a:stretch/>
        </p:blipFill>
        <p:spPr>
          <a:xfrm>
            <a:off x="5516" y="0"/>
            <a:ext cx="8994021" cy="3333914"/>
          </a:xfrm>
          <a:prstGeom prst="rect">
            <a:avLst/>
          </a:prstGeom>
        </p:spPr>
      </p:pic>
    </p:spTree>
    <p:extLst>
      <p:ext uri="{BB962C8B-B14F-4D97-AF65-F5344CB8AC3E}">
        <p14:creationId xmlns:p14="http://schemas.microsoft.com/office/powerpoint/2010/main" val="1661981138"/>
      </p:ext>
    </p:extLst>
  </p:cSld>
  <p:clrMapOvr>
    <a:masterClrMapping/>
  </p:clrMapOvr>
  <p:transition spd="slow" advTm="7681">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nodeType="afterGroup">
                            <p:stCondLst>
                              <p:cond delay="0"/>
                            </p:stCondLst>
                            <p:childTnLst>
                              <p:par>
                                <p:cTn id="8" presetID="2" presetClass="entr" presetSubtype="8"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additive="base">
                                        <p:cTn id="10" dur="500" fill="hold"/>
                                        <p:tgtEl>
                                          <p:spTgt spid="13"/>
                                        </p:tgtEl>
                                        <p:attrNameLst>
                                          <p:attrName>ppt_x</p:attrName>
                                        </p:attrNameLst>
                                      </p:cBhvr>
                                      <p:tavLst>
                                        <p:tav tm="0">
                                          <p:val>
                                            <p:strVal val="0-#ppt_w/2"/>
                                          </p:val>
                                        </p:tav>
                                        <p:tav tm="100000">
                                          <p:val>
                                            <p:strVal val="#ppt_x"/>
                                          </p:val>
                                        </p:tav>
                                      </p:tavLst>
                                    </p:anim>
                                    <p:anim calcmode="lin" valueType="num">
                                      <p:cBhvr additive="base">
                                        <p:cTn id="11" dur="500" fill="hold"/>
                                        <p:tgtEl>
                                          <p:spTgt spid="13"/>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1+#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5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15"/>
                                        </p:tgtEl>
                                        <p:attrNameLst>
                                          <p:attrName>style.visibility</p:attrName>
                                        </p:attrNameLst>
                                      </p:cBhvr>
                                      <p:to>
                                        <p:strVal val="visible"/>
                                      </p:to>
                                    </p:set>
                                    <p:anim by="(-#ppt_w*2)" calcmode="lin" valueType="num">
                                      <p:cBhvr rctx="PPT">
                                        <p:cTn id="19" dur="500" autoRev="1" fill="hold">
                                          <p:stCondLst>
                                            <p:cond delay="0"/>
                                          </p:stCondLst>
                                        </p:cTn>
                                        <p:tgtEl>
                                          <p:spTgt spid="15"/>
                                        </p:tgtEl>
                                        <p:attrNameLst>
                                          <p:attrName>ppt_w</p:attrName>
                                        </p:attrNameLst>
                                      </p:cBhvr>
                                    </p:anim>
                                    <p:anim by="(#ppt_w*0.50)" calcmode="lin" valueType="num">
                                      <p:cBhvr>
                                        <p:cTn id="20" dur="500" decel="50000" autoRev="1" fill="hold">
                                          <p:stCondLst>
                                            <p:cond delay="0"/>
                                          </p:stCondLst>
                                        </p:cTn>
                                        <p:tgtEl>
                                          <p:spTgt spid="15"/>
                                        </p:tgtEl>
                                        <p:attrNameLst>
                                          <p:attrName>ppt_x</p:attrName>
                                        </p:attrNameLst>
                                      </p:cBhvr>
                                    </p:anim>
                                    <p:anim from="(-#ppt_h/2)" to="(#ppt_y)" calcmode="lin" valueType="num">
                                      <p:cBhvr>
                                        <p:cTn id="21" dur="1000" fill="hold">
                                          <p:stCondLst>
                                            <p:cond delay="0"/>
                                          </p:stCondLst>
                                        </p:cTn>
                                        <p:tgtEl>
                                          <p:spTgt spid="15"/>
                                        </p:tgtEl>
                                        <p:attrNameLst>
                                          <p:attrName>ppt_y</p:attrName>
                                        </p:attrNameLst>
                                      </p:cBhvr>
                                    </p:anim>
                                    <p:animRot by="21600000">
                                      <p:cBhvr>
                                        <p:cTn id="22" dur="1000" fill="hold">
                                          <p:stCondLst>
                                            <p:cond delay="0"/>
                                          </p:stCondLst>
                                        </p:cTn>
                                        <p:tgtEl>
                                          <p:spTgt spid="15"/>
                                        </p:tgtEl>
                                        <p:attrNameLst>
                                          <p:attrName>r</p:attrName>
                                        </p:attrNameLst>
                                      </p:cBhvr>
                                    </p:animRot>
                                  </p:childTnLst>
                                </p:cTn>
                              </p:par>
                            </p:childTnLst>
                          </p:cTn>
                        </p:par>
                        <p:par>
                          <p:cTn id="23" fill="hold" nodeType="afterGroup">
                            <p:stCondLst>
                              <p:cond delay="2400"/>
                            </p:stCondLst>
                            <p:childTnLst>
                              <p:par>
                                <p:cTn id="24" presetID="2" presetClass="entr" presetSubtype="9"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0-#ppt_w/2"/>
                                          </p:val>
                                        </p:tav>
                                        <p:tav tm="100000">
                                          <p:val>
                                            <p:strVal val="#ppt_x"/>
                                          </p:val>
                                        </p:tav>
                                      </p:tavLst>
                                    </p:anim>
                                    <p:anim calcmode="lin" valueType="num">
                                      <p:cBhvr additive="base">
                                        <p:cTn id="27" dur="500" fill="hold"/>
                                        <p:tgtEl>
                                          <p:spTgt spid="20"/>
                                        </p:tgtEl>
                                        <p:attrNameLst>
                                          <p:attrName>ppt_y</p:attrName>
                                        </p:attrNameLst>
                                      </p:cBhvr>
                                      <p:tavLst>
                                        <p:tav tm="0">
                                          <p:val>
                                            <p:strVal val="0-#ppt_h/2"/>
                                          </p:val>
                                        </p:tav>
                                        <p:tav tm="100000">
                                          <p:val>
                                            <p:strVal val="#ppt_y"/>
                                          </p:val>
                                        </p:tav>
                                      </p:tavLst>
                                    </p:anim>
                                  </p:childTnLst>
                                </p:cTn>
                              </p:par>
                              <p:par>
                                <p:cTn id="28" presetID="2" presetClass="entr" presetSubtype="9" fill="hold" nodeType="withEffect">
                                  <p:stCondLst>
                                    <p:cond delay="10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fill="hold"/>
                                        <p:tgtEl>
                                          <p:spTgt spid="21"/>
                                        </p:tgtEl>
                                        <p:attrNameLst>
                                          <p:attrName>ppt_x</p:attrName>
                                        </p:attrNameLst>
                                      </p:cBhvr>
                                      <p:tavLst>
                                        <p:tav tm="0">
                                          <p:val>
                                            <p:strVal val="0-#ppt_w/2"/>
                                          </p:val>
                                        </p:tav>
                                        <p:tav tm="100000">
                                          <p:val>
                                            <p:strVal val="#ppt_x"/>
                                          </p:val>
                                        </p:tav>
                                      </p:tavLst>
                                    </p:anim>
                                    <p:anim calcmode="lin" valueType="num">
                                      <p:cBhvr additive="base">
                                        <p:cTn id="31" dur="500" fill="hold"/>
                                        <p:tgtEl>
                                          <p:spTgt spid="21"/>
                                        </p:tgtEl>
                                        <p:attrNameLst>
                                          <p:attrName>ppt_y</p:attrName>
                                        </p:attrNameLst>
                                      </p:cBhvr>
                                      <p:tavLst>
                                        <p:tav tm="0">
                                          <p:val>
                                            <p:strVal val="0-#ppt_h/2"/>
                                          </p:val>
                                        </p:tav>
                                        <p:tav tm="100000">
                                          <p:val>
                                            <p:strVal val="#ppt_y"/>
                                          </p:val>
                                        </p:tav>
                                      </p:tavLst>
                                    </p:anim>
                                  </p:childTnLst>
                                </p:cTn>
                              </p:par>
                              <p:par>
                                <p:cTn id="32" presetID="2" presetClass="entr" presetSubtype="9" fill="hold" nodeType="withEffect">
                                  <p:stCondLst>
                                    <p:cond delay="20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500" fill="hold"/>
                                        <p:tgtEl>
                                          <p:spTgt spid="22"/>
                                        </p:tgtEl>
                                        <p:attrNameLst>
                                          <p:attrName>ppt_x</p:attrName>
                                        </p:attrNameLst>
                                      </p:cBhvr>
                                      <p:tavLst>
                                        <p:tav tm="0">
                                          <p:val>
                                            <p:strVal val="0-#ppt_w/2"/>
                                          </p:val>
                                        </p:tav>
                                        <p:tav tm="100000">
                                          <p:val>
                                            <p:strVal val="#ppt_x"/>
                                          </p:val>
                                        </p:tav>
                                      </p:tavLst>
                                    </p:anim>
                                    <p:anim calcmode="lin" valueType="num">
                                      <p:cBhvr additive="base">
                                        <p:cTn id="35" dur="500" fill="hold"/>
                                        <p:tgtEl>
                                          <p:spTgt spid="22"/>
                                        </p:tgtEl>
                                        <p:attrNameLst>
                                          <p:attrName>ppt_y</p:attrName>
                                        </p:attrNameLst>
                                      </p:cBhvr>
                                      <p:tavLst>
                                        <p:tav tm="0">
                                          <p:val>
                                            <p:strVal val="0-#ppt_h/2"/>
                                          </p:val>
                                        </p:tav>
                                        <p:tav tm="100000">
                                          <p:val>
                                            <p:strVal val="#ppt_y"/>
                                          </p:val>
                                        </p:tav>
                                      </p:tavLst>
                                    </p:anim>
                                  </p:childTnLst>
                                </p:cTn>
                              </p:par>
                              <p:par>
                                <p:cTn id="36" presetID="2" presetClass="entr" presetSubtype="9" fill="hold" nodeType="withEffect">
                                  <p:stCondLst>
                                    <p:cond delay="30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fill="hold"/>
                                        <p:tgtEl>
                                          <p:spTgt spid="23"/>
                                        </p:tgtEl>
                                        <p:attrNameLst>
                                          <p:attrName>ppt_x</p:attrName>
                                        </p:attrNameLst>
                                      </p:cBhvr>
                                      <p:tavLst>
                                        <p:tav tm="0">
                                          <p:val>
                                            <p:strVal val="0-#ppt_w/2"/>
                                          </p:val>
                                        </p:tav>
                                        <p:tav tm="100000">
                                          <p:val>
                                            <p:strVal val="#ppt_x"/>
                                          </p:val>
                                        </p:tav>
                                      </p:tavLst>
                                    </p:anim>
                                    <p:anim calcmode="lin" valueType="num">
                                      <p:cBhvr additive="base">
                                        <p:cTn id="39"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remove" display="0">
                  <p:stCondLst>
                    <p:cond delay="indefinite"/>
                  </p:stCondLst>
                  <p:endCondLst>
                    <p:cond evt="onStopAudio" delay="0">
                      <p:tgtEl>
                        <p:sldTgt/>
                      </p:tgtEl>
                    </p:cond>
                  </p:endCondLst>
                </p:cTn>
                <p:tgtEl>
                  <p:spTgt spid="2"/>
                </p:tgtEl>
              </p:cMediaNode>
            </p:audio>
          </p:childTnLst>
        </p:cTn>
      </p:par>
    </p:tnLst>
    <p:bldLst>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reeform 5">
            <a:extLst>
              <a:ext uri="{FF2B5EF4-FFF2-40B4-BE49-F238E27FC236}">
                <a16:creationId xmlns:a16="http://schemas.microsoft.com/office/drawing/2014/main" id="{6ECDDC30-B40B-4E9B-9493-32116BB964FB}"/>
              </a:ext>
            </a:extLst>
          </p:cNvPr>
          <p:cNvSpPr>
            <a:spLocks/>
          </p:cNvSpPr>
          <p:nvPr/>
        </p:nvSpPr>
        <p:spPr bwMode="auto">
          <a:xfrm>
            <a:off x="603250" y="475800"/>
            <a:ext cx="1704324" cy="856262"/>
          </a:xfrm>
          <a:custGeom>
            <a:avLst/>
            <a:gdLst>
              <a:gd name="T0" fmla="*/ 2147483646 w 3490"/>
              <a:gd name="T1" fmla="*/ 0 h 1722"/>
              <a:gd name="T2" fmla="*/ 2147483646 w 3490"/>
              <a:gd name="T3" fmla="*/ 2147483646 h 1722"/>
              <a:gd name="T4" fmla="*/ 2147483646 w 3490"/>
              <a:gd name="T5" fmla="*/ 2147483646 h 1722"/>
              <a:gd name="T6" fmla="*/ 0 w 3490"/>
              <a:gd name="T7" fmla="*/ 0 h 1722"/>
              <a:gd name="T8" fmla="*/ 2147483646 w 3490"/>
              <a:gd name="T9" fmla="*/ 0 h 17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90" h="1722">
                <a:moveTo>
                  <a:pt x="3490" y="0"/>
                </a:moveTo>
                <a:lnTo>
                  <a:pt x="1794" y="1695"/>
                </a:lnTo>
                <a:cubicBezTo>
                  <a:pt x="1767" y="1722"/>
                  <a:pt x="1723" y="1722"/>
                  <a:pt x="1695" y="1695"/>
                </a:cubicBezTo>
                <a:lnTo>
                  <a:pt x="0" y="0"/>
                </a:lnTo>
                <a:lnTo>
                  <a:pt x="349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6147" name="Freeform 6">
            <a:extLst>
              <a:ext uri="{FF2B5EF4-FFF2-40B4-BE49-F238E27FC236}">
                <a16:creationId xmlns:a16="http://schemas.microsoft.com/office/drawing/2014/main" id="{D48422DE-32FE-469C-80B1-07EEA7FDBA5C}"/>
              </a:ext>
            </a:extLst>
          </p:cNvPr>
          <p:cNvSpPr>
            <a:spLocks/>
          </p:cNvSpPr>
          <p:nvPr/>
        </p:nvSpPr>
        <p:spPr bwMode="auto">
          <a:xfrm>
            <a:off x="261214" y="475799"/>
            <a:ext cx="1704324" cy="853920"/>
          </a:xfrm>
          <a:custGeom>
            <a:avLst/>
            <a:gdLst>
              <a:gd name="T0" fmla="*/ 2147483646 w 3490"/>
              <a:gd name="T1" fmla="*/ 0 h 1719"/>
              <a:gd name="T2" fmla="*/ 2147483646 w 3490"/>
              <a:gd name="T3" fmla="*/ 2147483646 h 1719"/>
              <a:gd name="T4" fmla="*/ 2147483646 w 3490"/>
              <a:gd name="T5" fmla="*/ 2147483646 h 1719"/>
              <a:gd name="T6" fmla="*/ 0 w 3490"/>
              <a:gd name="T7" fmla="*/ 0 h 1719"/>
              <a:gd name="T8" fmla="*/ 2147483646 w 3490"/>
              <a:gd name="T9" fmla="*/ 0 h 17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90" h="1719">
                <a:moveTo>
                  <a:pt x="3490" y="0"/>
                </a:moveTo>
                <a:lnTo>
                  <a:pt x="1803" y="1687"/>
                </a:lnTo>
                <a:cubicBezTo>
                  <a:pt x="1771" y="1719"/>
                  <a:pt x="1719" y="1719"/>
                  <a:pt x="1687" y="1687"/>
                </a:cubicBezTo>
                <a:lnTo>
                  <a:pt x="0" y="0"/>
                </a:lnTo>
                <a:lnTo>
                  <a:pt x="349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6148" name="Freeform 7">
            <a:extLst>
              <a:ext uri="{FF2B5EF4-FFF2-40B4-BE49-F238E27FC236}">
                <a16:creationId xmlns:a16="http://schemas.microsoft.com/office/drawing/2014/main" id="{7E15EC8E-E363-4C07-9AB2-8C36AFEF5666}"/>
              </a:ext>
            </a:extLst>
          </p:cNvPr>
          <p:cNvSpPr>
            <a:spLocks noEditPoints="1"/>
          </p:cNvSpPr>
          <p:nvPr/>
        </p:nvSpPr>
        <p:spPr bwMode="auto">
          <a:xfrm>
            <a:off x="961686" y="628076"/>
            <a:ext cx="563422" cy="561080"/>
          </a:xfrm>
          <a:custGeom>
            <a:avLst/>
            <a:gdLst>
              <a:gd name="T0" fmla="*/ 2147483646 w 1152"/>
              <a:gd name="T1" fmla="*/ 2147483646 h 1131"/>
              <a:gd name="T2" fmla="*/ 2147483646 w 1152"/>
              <a:gd name="T3" fmla="*/ 2147483646 h 1131"/>
              <a:gd name="T4" fmla="*/ 2147483646 w 1152"/>
              <a:gd name="T5" fmla="*/ 2147483646 h 1131"/>
              <a:gd name="T6" fmla="*/ 2147483646 w 1152"/>
              <a:gd name="T7" fmla="*/ 2147483646 h 1131"/>
              <a:gd name="T8" fmla="*/ 2147483646 w 1152"/>
              <a:gd name="T9" fmla="*/ 2147483646 h 1131"/>
              <a:gd name="T10" fmla="*/ 2147483646 w 1152"/>
              <a:gd name="T11" fmla="*/ 2147483646 h 1131"/>
              <a:gd name="T12" fmla="*/ 2147483646 w 1152"/>
              <a:gd name="T13" fmla="*/ 2147483646 h 1131"/>
              <a:gd name="T14" fmla="*/ 2147483646 w 1152"/>
              <a:gd name="T15" fmla="*/ 2147483646 h 1131"/>
              <a:gd name="T16" fmla="*/ 2147483646 w 1152"/>
              <a:gd name="T17" fmla="*/ 2147483646 h 1131"/>
              <a:gd name="T18" fmla="*/ 2147483646 w 1152"/>
              <a:gd name="T19" fmla="*/ 2147483646 h 1131"/>
              <a:gd name="T20" fmla="*/ 2147483646 w 1152"/>
              <a:gd name="T21" fmla="*/ 2147483646 h 1131"/>
              <a:gd name="T22" fmla="*/ 2147483646 w 1152"/>
              <a:gd name="T23" fmla="*/ 2147483646 h 1131"/>
              <a:gd name="T24" fmla="*/ 2147483646 w 1152"/>
              <a:gd name="T25" fmla="*/ 2147483646 h 1131"/>
              <a:gd name="T26" fmla="*/ 2147483646 w 1152"/>
              <a:gd name="T27" fmla="*/ 2147483646 h 1131"/>
              <a:gd name="T28" fmla="*/ 2147483646 w 1152"/>
              <a:gd name="T29" fmla="*/ 2147483646 h 1131"/>
              <a:gd name="T30" fmla="*/ 2147483646 w 1152"/>
              <a:gd name="T31" fmla="*/ 2147483646 h 1131"/>
              <a:gd name="T32" fmla="*/ 2147483646 w 1152"/>
              <a:gd name="T33" fmla="*/ 2147483646 h 1131"/>
              <a:gd name="T34" fmla="*/ 2147483646 w 1152"/>
              <a:gd name="T35" fmla="*/ 2147483646 h 1131"/>
              <a:gd name="T36" fmla="*/ 2147483646 w 1152"/>
              <a:gd name="T37" fmla="*/ 2147483646 h 1131"/>
              <a:gd name="T38" fmla="*/ 2147483646 w 1152"/>
              <a:gd name="T39" fmla="*/ 2147483646 h 1131"/>
              <a:gd name="T40" fmla="*/ 2147483646 w 1152"/>
              <a:gd name="T41" fmla="*/ 2147483646 h 1131"/>
              <a:gd name="T42" fmla="*/ 2147483646 w 1152"/>
              <a:gd name="T43" fmla="*/ 2147483646 h 1131"/>
              <a:gd name="T44" fmla="*/ 2147483646 w 1152"/>
              <a:gd name="T45" fmla="*/ 2147483646 h 1131"/>
              <a:gd name="T46" fmla="*/ 2147483646 w 1152"/>
              <a:gd name="T47" fmla="*/ 2147483646 h 1131"/>
              <a:gd name="T48" fmla="*/ 2147483646 w 1152"/>
              <a:gd name="T49" fmla="*/ 2147483646 h 1131"/>
              <a:gd name="T50" fmla="*/ 2147483646 w 1152"/>
              <a:gd name="T51" fmla="*/ 2147483646 h 1131"/>
              <a:gd name="T52" fmla="*/ 2147483646 w 1152"/>
              <a:gd name="T53" fmla="*/ 2147483646 h 1131"/>
              <a:gd name="T54" fmla="*/ 2147483646 w 1152"/>
              <a:gd name="T55" fmla="*/ 2147483646 h 1131"/>
              <a:gd name="T56" fmla="*/ 2147483646 w 1152"/>
              <a:gd name="T57" fmla="*/ 2147483646 h 1131"/>
              <a:gd name="T58" fmla="*/ 2147483646 w 1152"/>
              <a:gd name="T59" fmla="*/ 2147483646 h 1131"/>
              <a:gd name="T60" fmla="*/ 2147483646 w 1152"/>
              <a:gd name="T61" fmla="*/ 2147483646 h 1131"/>
              <a:gd name="T62" fmla="*/ 2147483646 w 1152"/>
              <a:gd name="T63" fmla="*/ 2147483646 h 1131"/>
              <a:gd name="T64" fmla="*/ 2147483646 w 1152"/>
              <a:gd name="T65" fmla="*/ 2147483646 h 1131"/>
              <a:gd name="T66" fmla="*/ 2147483646 w 1152"/>
              <a:gd name="T67" fmla="*/ 2147483646 h 113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52" h="1131">
                <a:moveTo>
                  <a:pt x="0" y="749"/>
                </a:moveTo>
                <a:lnTo>
                  <a:pt x="297" y="452"/>
                </a:lnTo>
                <a:lnTo>
                  <a:pt x="680" y="835"/>
                </a:lnTo>
                <a:lnTo>
                  <a:pt x="645" y="869"/>
                </a:lnTo>
                <a:lnTo>
                  <a:pt x="613" y="836"/>
                </a:lnTo>
                <a:lnTo>
                  <a:pt x="383" y="1066"/>
                </a:lnTo>
                <a:lnTo>
                  <a:pt x="415" y="1099"/>
                </a:lnTo>
                <a:lnTo>
                  <a:pt x="383" y="1131"/>
                </a:lnTo>
                <a:lnTo>
                  <a:pt x="0" y="749"/>
                </a:lnTo>
                <a:close/>
                <a:moveTo>
                  <a:pt x="64" y="747"/>
                </a:moveTo>
                <a:lnTo>
                  <a:pt x="141" y="824"/>
                </a:lnTo>
                <a:lnTo>
                  <a:pt x="371" y="594"/>
                </a:lnTo>
                <a:lnTo>
                  <a:pt x="294" y="517"/>
                </a:lnTo>
                <a:lnTo>
                  <a:pt x="64" y="747"/>
                </a:lnTo>
                <a:close/>
                <a:moveTo>
                  <a:pt x="276" y="960"/>
                </a:moveTo>
                <a:lnTo>
                  <a:pt x="355" y="1039"/>
                </a:lnTo>
                <a:lnTo>
                  <a:pt x="585" y="809"/>
                </a:lnTo>
                <a:lnTo>
                  <a:pt x="506" y="730"/>
                </a:lnTo>
                <a:lnTo>
                  <a:pt x="276" y="960"/>
                </a:lnTo>
                <a:close/>
                <a:moveTo>
                  <a:pt x="170" y="853"/>
                </a:moveTo>
                <a:lnTo>
                  <a:pt x="249" y="932"/>
                </a:lnTo>
                <a:lnTo>
                  <a:pt x="479" y="702"/>
                </a:lnTo>
                <a:lnTo>
                  <a:pt x="400" y="624"/>
                </a:lnTo>
                <a:lnTo>
                  <a:pt x="170" y="853"/>
                </a:lnTo>
                <a:close/>
                <a:moveTo>
                  <a:pt x="949" y="174"/>
                </a:moveTo>
                <a:lnTo>
                  <a:pt x="999" y="179"/>
                </a:lnTo>
                <a:cubicBezTo>
                  <a:pt x="997" y="192"/>
                  <a:pt x="991" y="219"/>
                  <a:pt x="980" y="259"/>
                </a:cubicBezTo>
                <a:cubicBezTo>
                  <a:pt x="974" y="287"/>
                  <a:pt x="968" y="308"/>
                  <a:pt x="965" y="323"/>
                </a:cubicBezTo>
                <a:cubicBezTo>
                  <a:pt x="1014" y="319"/>
                  <a:pt x="1074" y="297"/>
                  <a:pt x="1143" y="254"/>
                </a:cubicBezTo>
                <a:cubicBezTo>
                  <a:pt x="1143" y="270"/>
                  <a:pt x="1146" y="288"/>
                  <a:pt x="1152" y="307"/>
                </a:cubicBezTo>
                <a:cubicBezTo>
                  <a:pt x="1050" y="363"/>
                  <a:pt x="955" y="381"/>
                  <a:pt x="867" y="359"/>
                </a:cubicBezTo>
                <a:lnTo>
                  <a:pt x="946" y="438"/>
                </a:lnTo>
                <a:cubicBezTo>
                  <a:pt x="990" y="477"/>
                  <a:pt x="990" y="517"/>
                  <a:pt x="946" y="558"/>
                </a:cubicBezTo>
                <a:cubicBezTo>
                  <a:pt x="930" y="574"/>
                  <a:pt x="914" y="590"/>
                  <a:pt x="898" y="606"/>
                </a:cubicBezTo>
                <a:cubicBezTo>
                  <a:pt x="883" y="593"/>
                  <a:pt x="869" y="584"/>
                  <a:pt x="857" y="579"/>
                </a:cubicBezTo>
                <a:cubicBezTo>
                  <a:pt x="872" y="566"/>
                  <a:pt x="890" y="549"/>
                  <a:pt x="912" y="527"/>
                </a:cubicBezTo>
                <a:cubicBezTo>
                  <a:pt x="935" y="506"/>
                  <a:pt x="935" y="486"/>
                  <a:pt x="913" y="467"/>
                </a:cubicBezTo>
                <a:lnTo>
                  <a:pt x="771" y="325"/>
                </a:lnTo>
                <a:lnTo>
                  <a:pt x="584" y="512"/>
                </a:lnTo>
                <a:lnTo>
                  <a:pt x="556" y="484"/>
                </a:lnTo>
                <a:lnTo>
                  <a:pt x="864" y="177"/>
                </a:lnTo>
                <a:lnTo>
                  <a:pt x="819" y="132"/>
                </a:lnTo>
                <a:lnTo>
                  <a:pt x="563" y="388"/>
                </a:lnTo>
                <a:lnTo>
                  <a:pt x="536" y="361"/>
                </a:lnTo>
                <a:lnTo>
                  <a:pt x="792" y="105"/>
                </a:lnTo>
                <a:lnTo>
                  <a:pt x="747" y="60"/>
                </a:lnTo>
                <a:lnTo>
                  <a:pt x="484" y="323"/>
                </a:lnTo>
                <a:lnTo>
                  <a:pt x="457" y="295"/>
                </a:lnTo>
                <a:lnTo>
                  <a:pt x="752" y="0"/>
                </a:lnTo>
                <a:lnTo>
                  <a:pt x="896" y="144"/>
                </a:lnTo>
                <a:lnTo>
                  <a:pt x="962" y="79"/>
                </a:lnTo>
                <a:lnTo>
                  <a:pt x="989" y="107"/>
                </a:lnTo>
                <a:lnTo>
                  <a:pt x="802" y="294"/>
                </a:lnTo>
                <a:lnTo>
                  <a:pt x="816" y="307"/>
                </a:lnTo>
                <a:cubicBezTo>
                  <a:pt x="853" y="318"/>
                  <a:pt x="889" y="323"/>
                  <a:pt x="922" y="325"/>
                </a:cubicBezTo>
                <a:cubicBezTo>
                  <a:pt x="933" y="267"/>
                  <a:pt x="943" y="217"/>
                  <a:pt x="949" y="174"/>
                </a:cubicBezTo>
                <a:close/>
                <a:moveTo>
                  <a:pt x="721" y="659"/>
                </a:moveTo>
                <a:cubicBezTo>
                  <a:pt x="753" y="595"/>
                  <a:pt x="790" y="515"/>
                  <a:pt x="831" y="419"/>
                </a:cubicBezTo>
                <a:cubicBezTo>
                  <a:pt x="844" y="427"/>
                  <a:pt x="856" y="435"/>
                  <a:pt x="869" y="443"/>
                </a:cubicBezTo>
                <a:cubicBezTo>
                  <a:pt x="829" y="529"/>
                  <a:pt x="793" y="607"/>
                  <a:pt x="763" y="676"/>
                </a:cubicBezTo>
                <a:lnTo>
                  <a:pt x="721" y="659"/>
                </a:lnTo>
                <a:close/>
                <a:moveTo>
                  <a:pt x="646" y="470"/>
                </a:moveTo>
                <a:cubicBezTo>
                  <a:pt x="654" y="469"/>
                  <a:pt x="664" y="467"/>
                  <a:pt x="677" y="464"/>
                </a:cubicBezTo>
                <a:cubicBezTo>
                  <a:pt x="718" y="454"/>
                  <a:pt x="752" y="448"/>
                  <a:pt x="780" y="443"/>
                </a:cubicBezTo>
                <a:lnTo>
                  <a:pt x="788" y="489"/>
                </a:lnTo>
                <a:cubicBezTo>
                  <a:pt x="767" y="493"/>
                  <a:pt x="737" y="498"/>
                  <a:pt x="701" y="505"/>
                </a:cubicBezTo>
                <a:cubicBezTo>
                  <a:pt x="679" y="508"/>
                  <a:pt x="662" y="511"/>
                  <a:pt x="651" y="513"/>
                </a:cubicBezTo>
                <a:lnTo>
                  <a:pt x="646" y="4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6149" name="Freeform 8">
            <a:extLst>
              <a:ext uri="{FF2B5EF4-FFF2-40B4-BE49-F238E27FC236}">
                <a16:creationId xmlns:a16="http://schemas.microsoft.com/office/drawing/2014/main" id="{95CFCB30-2360-46A3-9214-9E044A2DB992}"/>
              </a:ext>
            </a:extLst>
          </p:cNvPr>
          <p:cNvSpPr>
            <a:spLocks noEditPoints="1"/>
          </p:cNvSpPr>
          <p:nvPr/>
        </p:nvSpPr>
        <p:spPr bwMode="auto">
          <a:xfrm>
            <a:off x="1407972" y="678445"/>
            <a:ext cx="496655" cy="503684"/>
          </a:xfrm>
          <a:custGeom>
            <a:avLst/>
            <a:gdLst>
              <a:gd name="T0" fmla="*/ 2147483646 w 1017"/>
              <a:gd name="T1" fmla="*/ 2147483646 h 1013"/>
              <a:gd name="T2" fmla="*/ 2147483646 w 1017"/>
              <a:gd name="T3" fmla="*/ 2147483646 h 1013"/>
              <a:gd name="T4" fmla="*/ 2147483646 w 1017"/>
              <a:gd name="T5" fmla="*/ 2147483646 h 1013"/>
              <a:gd name="T6" fmla="*/ 2147483646 w 1017"/>
              <a:gd name="T7" fmla="*/ 2147483646 h 1013"/>
              <a:gd name="T8" fmla="*/ 2147483646 w 1017"/>
              <a:gd name="T9" fmla="*/ 2147483646 h 1013"/>
              <a:gd name="T10" fmla="*/ 2147483646 w 1017"/>
              <a:gd name="T11" fmla="*/ 2147483646 h 1013"/>
              <a:gd name="T12" fmla="*/ 2147483646 w 1017"/>
              <a:gd name="T13" fmla="*/ 2147483646 h 1013"/>
              <a:gd name="T14" fmla="*/ 2147483646 w 1017"/>
              <a:gd name="T15" fmla="*/ 2147483646 h 1013"/>
              <a:gd name="T16" fmla="*/ 2147483646 w 1017"/>
              <a:gd name="T17" fmla="*/ 2147483646 h 1013"/>
              <a:gd name="T18" fmla="*/ 2147483646 w 1017"/>
              <a:gd name="T19" fmla="*/ 2147483646 h 1013"/>
              <a:gd name="T20" fmla="*/ 2147483646 w 1017"/>
              <a:gd name="T21" fmla="*/ 2147483646 h 1013"/>
              <a:gd name="T22" fmla="*/ 2147483646 w 1017"/>
              <a:gd name="T23" fmla="*/ 2147483646 h 1013"/>
              <a:gd name="T24" fmla="*/ 2147483646 w 1017"/>
              <a:gd name="T25" fmla="*/ 2147483646 h 1013"/>
              <a:gd name="T26" fmla="*/ 2147483646 w 1017"/>
              <a:gd name="T27" fmla="*/ 2147483646 h 1013"/>
              <a:gd name="T28" fmla="*/ 2147483646 w 1017"/>
              <a:gd name="T29" fmla="*/ 2147483646 h 1013"/>
              <a:gd name="T30" fmla="*/ 2147483646 w 1017"/>
              <a:gd name="T31" fmla="*/ 2147483646 h 1013"/>
              <a:gd name="T32" fmla="*/ 2147483646 w 1017"/>
              <a:gd name="T33" fmla="*/ 2147483646 h 1013"/>
              <a:gd name="T34" fmla="*/ 2147483646 w 1017"/>
              <a:gd name="T35" fmla="*/ 2147483646 h 1013"/>
              <a:gd name="T36" fmla="*/ 2147483646 w 1017"/>
              <a:gd name="T37" fmla="*/ 2147483646 h 1013"/>
              <a:gd name="T38" fmla="*/ 2147483646 w 1017"/>
              <a:gd name="T39" fmla="*/ 2147483646 h 1013"/>
              <a:gd name="T40" fmla="*/ 2147483646 w 1017"/>
              <a:gd name="T41" fmla="*/ 2147483646 h 1013"/>
              <a:gd name="T42" fmla="*/ 2147483646 w 1017"/>
              <a:gd name="T43" fmla="*/ 2147483646 h 1013"/>
              <a:gd name="T44" fmla="*/ 2147483646 w 1017"/>
              <a:gd name="T45" fmla="*/ 2147483646 h 1013"/>
              <a:gd name="T46" fmla="*/ 2147483646 w 1017"/>
              <a:gd name="T47" fmla="*/ 2147483646 h 1013"/>
              <a:gd name="T48" fmla="*/ 2147483646 w 1017"/>
              <a:gd name="T49" fmla="*/ 2147483646 h 1013"/>
              <a:gd name="T50" fmla="*/ 2147483646 w 1017"/>
              <a:gd name="T51" fmla="*/ 2147483646 h 1013"/>
              <a:gd name="T52" fmla="*/ 2147483646 w 1017"/>
              <a:gd name="T53" fmla="*/ 2147483646 h 1013"/>
              <a:gd name="T54" fmla="*/ 2147483646 w 1017"/>
              <a:gd name="T55" fmla="*/ 2147483646 h 1013"/>
              <a:gd name="T56" fmla="*/ 2147483646 w 1017"/>
              <a:gd name="T57" fmla="*/ 2147483646 h 1013"/>
              <a:gd name="T58" fmla="*/ 2147483646 w 1017"/>
              <a:gd name="T59" fmla="*/ 2147483646 h 1013"/>
              <a:gd name="T60" fmla="*/ 2147483646 w 1017"/>
              <a:gd name="T61" fmla="*/ 2147483646 h 1013"/>
              <a:gd name="T62" fmla="*/ 2147483646 w 1017"/>
              <a:gd name="T63" fmla="*/ 2147483646 h 1013"/>
              <a:gd name="T64" fmla="*/ 2147483646 w 1017"/>
              <a:gd name="T65" fmla="*/ 2147483646 h 1013"/>
              <a:gd name="T66" fmla="*/ 2147483646 w 1017"/>
              <a:gd name="T67" fmla="*/ 2147483646 h 1013"/>
              <a:gd name="T68" fmla="*/ 2147483646 w 1017"/>
              <a:gd name="T69" fmla="*/ 2147483646 h 1013"/>
              <a:gd name="T70" fmla="*/ 2147483646 w 1017"/>
              <a:gd name="T71" fmla="*/ 2147483646 h 1013"/>
              <a:gd name="T72" fmla="*/ 2147483646 w 1017"/>
              <a:gd name="T73" fmla="*/ 2147483646 h 1013"/>
              <a:gd name="T74" fmla="*/ 2147483646 w 1017"/>
              <a:gd name="T75" fmla="*/ 2147483646 h 1013"/>
              <a:gd name="T76" fmla="*/ 2147483646 w 1017"/>
              <a:gd name="T77" fmla="*/ 2147483646 h 1013"/>
              <a:gd name="T78" fmla="*/ 2147483646 w 1017"/>
              <a:gd name="T79" fmla="*/ 2147483646 h 1013"/>
              <a:gd name="T80" fmla="*/ 2147483646 w 1017"/>
              <a:gd name="T81" fmla="*/ 2147483646 h 1013"/>
              <a:gd name="T82" fmla="*/ 2147483646 w 1017"/>
              <a:gd name="T83" fmla="*/ 2147483646 h 1013"/>
              <a:gd name="T84" fmla="*/ 2147483646 w 1017"/>
              <a:gd name="T85" fmla="*/ 2147483646 h 1013"/>
              <a:gd name="T86" fmla="*/ 2147483646 w 1017"/>
              <a:gd name="T87" fmla="*/ 2147483646 h 1013"/>
              <a:gd name="T88" fmla="*/ 2147483646 w 1017"/>
              <a:gd name="T89" fmla="*/ 2147483646 h 1013"/>
              <a:gd name="T90" fmla="*/ 2147483646 w 1017"/>
              <a:gd name="T91" fmla="*/ 2147483646 h 1013"/>
              <a:gd name="T92" fmla="*/ 2147483646 w 1017"/>
              <a:gd name="T93" fmla="*/ 2147483646 h 1013"/>
              <a:gd name="T94" fmla="*/ 2147483646 w 1017"/>
              <a:gd name="T95" fmla="*/ 2147483646 h 1013"/>
              <a:gd name="T96" fmla="*/ 2147483646 w 1017"/>
              <a:gd name="T97" fmla="*/ 2147483646 h 1013"/>
              <a:gd name="T98" fmla="*/ 2147483646 w 1017"/>
              <a:gd name="T99" fmla="*/ 2147483646 h 101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17" h="1013">
                <a:moveTo>
                  <a:pt x="144" y="904"/>
                </a:moveTo>
                <a:lnTo>
                  <a:pt x="163" y="893"/>
                </a:lnTo>
                <a:cubicBezTo>
                  <a:pt x="181" y="925"/>
                  <a:pt x="177" y="955"/>
                  <a:pt x="151" y="981"/>
                </a:cubicBezTo>
                <a:cubicBezTo>
                  <a:pt x="116" y="1013"/>
                  <a:pt x="79" y="1011"/>
                  <a:pt x="41" y="977"/>
                </a:cubicBezTo>
                <a:cubicBezTo>
                  <a:pt x="3" y="936"/>
                  <a:pt x="0" y="897"/>
                  <a:pt x="32" y="861"/>
                </a:cubicBezTo>
                <a:cubicBezTo>
                  <a:pt x="55" y="839"/>
                  <a:pt x="82" y="835"/>
                  <a:pt x="113" y="847"/>
                </a:cubicBezTo>
                <a:lnTo>
                  <a:pt x="102" y="865"/>
                </a:lnTo>
                <a:cubicBezTo>
                  <a:pt x="78" y="856"/>
                  <a:pt x="59" y="858"/>
                  <a:pt x="43" y="873"/>
                </a:cubicBezTo>
                <a:cubicBezTo>
                  <a:pt x="22" y="899"/>
                  <a:pt x="25" y="929"/>
                  <a:pt x="53" y="962"/>
                </a:cubicBezTo>
                <a:cubicBezTo>
                  <a:pt x="85" y="990"/>
                  <a:pt x="113" y="993"/>
                  <a:pt x="140" y="971"/>
                </a:cubicBezTo>
                <a:cubicBezTo>
                  <a:pt x="158" y="952"/>
                  <a:pt x="159" y="929"/>
                  <a:pt x="144" y="904"/>
                </a:cubicBezTo>
                <a:close/>
                <a:moveTo>
                  <a:pt x="172" y="745"/>
                </a:moveTo>
                <a:cubicBezTo>
                  <a:pt x="149" y="772"/>
                  <a:pt x="151" y="803"/>
                  <a:pt x="179" y="836"/>
                </a:cubicBezTo>
                <a:cubicBezTo>
                  <a:pt x="210" y="864"/>
                  <a:pt x="240" y="867"/>
                  <a:pt x="268" y="843"/>
                </a:cubicBezTo>
                <a:cubicBezTo>
                  <a:pt x="293" y="815"/>
                  <a:pt x="292" y="784"/>
                  <a:pt x="263" y="752"/>
                </a:cubicBezTo>
                <a:cubicBezTo>
                  <a:pt x="230" y="724"/>
                  <a:pt x="200" y="721"/>
                  <a:pt x="172" y="745"/>
                </a:cubicBezTo>
                <a:close/>
                <a:moveTo>
                  <a:pt x="279" y="853"/>
                </a:moveTo>
                <a:cubicBezTo>
                  <a:pt x="242" y="886"/>
                  <a:pt x="204" y="885"/>
                  <a:pt x="167" y="851"/>
                </a:cubicBezTo>
                <a:cubicBezTo>
                  <a:pt x="129" y="810"/>
                  <a:pt x="127" y="770"/>
                  <a:pt x="161" y="732"/>
                </a:cubicBezTo>
                <a:cubicBezTo>
                  <a:pt x="198" y="700"/>
                  <a:pt x="237" y="702"/>
                  <a:pt x="277" y="738"/>
                </a:cubicBezTo>
                <a:cubicBezTo>
                  <a:pt x="313" y="777"/>
                  <a:pt x="314" y="815"/>
                  <a:pt x="279" y="853"/>
                </a:cubicBezTo>
                <a:close/>
                <a:moveTo>
                  <a:pt x="452" y="676"/>
                </a:moveTo>
                <a:lnTo>
                  <a:pt x="336" y="560"/>
                </a:lnTo>
                <a:lnTo>
                  <a:pt x="324" y="573"/>
                </a:lnTo>
                <a:lnTo>
                  <a:pt x="408" y="657"/>
                </a:lnTo>
                <a:cubicBezTo>
                  <a:pt x="415" y="664"/>
                  <a:pt x="421" y="669"/>
                  <a:pt x="428" y="674"/>
                </a:cubicBezTo>
                <a:lnTo>
                  <a:pt x="427" y="675"/>
                </a:lnTo>
                <a:cubicBezTo>
                  <a:pt x="424" y="673"/>
                  <a:pt x="419" y="672"/>
                  <a:pt x="413" y="670"/>
                </a:cubicBezTo>
                <a:lnTo>
                  <a:pt x="260" y="637"/>
                </a:lnTo>
                <a:lnTo>
                  <a:pt x="245" y="652"/>
                </a:lnTo>
                <a:lnTo>
                  <a:pt x="361" y="768"/>
                </a:lnTo>
                <a:lnTo>
                  <a:pt x="374" y="755"/>
                </a:lnTo>
                <a:lnTo>
                  <a:pt x="288" y="670"/>
                </a:lnTo>
                <a:cubicBezTo>
                  <a:pt x="280" y="662"/>
                  <a:pt x="273" y="656"/>
                  <a:pt x="268" y="652"/>
                </a:cubicBezTo>
                <a:cubicBezTo>
                  <a:pt x="274" y="655"/>
                  <a:pt x="280" y="657"/>
                  <a:pt x="285" y="658"/>
                </a:cubicBezTo>
                <a:lnTo>
                  <a:pt x="438" y="691"/>
                </a:lnTo>
                <a:lnTo>
                  <a:pt x="452" y="676"/>
                </a:lnTo>
                <a:close/>
                <a:moveTo>
                  <a:pt x="454" y="443"/>
                </a:moveTo>
                <a:lnTo>
                  <a:pt x="465" y="454"/>
                </a:lnTo>
                <a:lnTo>
                  <a:pt x="425" y="493"/>
                </a:lnTo>
                <a:lnTo>
                  <a:pt x="530" y="598"/>
                </a:lnTo>
                <a:lnTo>
                  <a:pt x="517" y="612"/>
                </a:lnTo>
                <a:lnTo>
                  <a:pt x="412" y="507"/>
                </a:lnTo>
                <a:lnTo>
                  <a:pt x="373" y="546"/>
                </a:lnTo>
                <a:lnTo>
                  <a:pt x="362" y="535"/>
                </a:lnTo>
                <a:lnTo>
                  <a:pt x="454" y="443"/>
                </a:lnTo>
                <a:close/>
                <a:moveTo>
                  <a:pt x="596" y="511"/>
                </a:moveTo>
                <a:lnTo>
                  <a:pt x="670" y="438"/>
                </a:lnTo>
                <a:lnTo>
                  <a:pt x="681" y="448"/>
                </a:lnTo>
                <a:lnTo>
                  <a:pt x="594" y="535"/>
                </a:lnTo>
                <a:lnTo>
                  <a:pt x="478" y="419"/>
                </a:lnTo>
                <a:lnTo>
                  <a:pt x="561" y="335"/>
                </a:lnTo>
                <a:lnTo>
                  <a:pt x="572" y="346"/>
                </a:lnTo>
                <a:lnTo>
                  <a:pt x="502" y="417"/>
                </a:lnTo>
                <a:lnTo>
                  <a:pt x="541" y="456"/>
                </a:lnTo>
                <a:lnTo>
                  <a:pt x="607" y="390"/>
                </a:lnTo>
                <a:lnTo>
                  <a:pt x="619" y="402"/>
                </a:lnTo>
                <a:lnTo>
                  <a:pt x="553" y="468"/>
                </a:lnTo>
                <a:lnTo>
                  <a:pt x="596" y="511"/>
                </a:lnTo>
                <a:close/>
                <a:moveTo>
                  <a:pt x="801" y="328"/>
                </a:moveTo>
                <a:lnTo>
                  <a:pt x="685" y="212"/>
                </a:lnTo>
                <a:lnTo>
                  <a:pt x="672" y="225"/>
                </a:lnTo>
                <a:lnTo>
                  <a:pt x="757" y="309"/>
                </a:lnTo>
                <a:cubicBezTo>
                  <a:pt x="763" y="315"/>
                  <a:pt x="769" y="321"/>
                  <a:pt x="776" y="326"/>
                </a:cubicBezTo>
                <a:lnTo>
                  <a:pt x="775" y="327"/>
                </a:lnTo>
                <a:cubicBezTo>
                  <a:pt x="772" y="325"/>
                  <a:pt x="767" y="324"/>
                  <a:pt x="761" y="322"/>
                </a:cubicBezTo>
                <a:lnTo>
                  <a:pt x="608" y="288"/>
                </a:lnTo>
                <a:lnTo>
                  <a:pt x="593" y="303"/>
                </a:lnTo>
                <a:lnTo>
                  <a:pt x="709" y="419"/>
                </a:lnTo>
                <a:lnTo>
                  <a:pt x="722" y="407"/>
                </a:lnTo>
                <a:lnTo>
                  <a:pt x="637" y="321"/>
                </a:lnTo>
                <a:cubicBezTo>
                  <a:pt x="628" y="313"/>
                  <a:pt x="621" y="308"/>
                  <a:pt x="616" y="304"/>
                </a:cubicBezTo>
                <a:lnTo>
                  <a:pt x="616" y="303"/>
                </a:lnTo>
                <a:cubicBezTo>
                  <a:pt x="622" y="307"/>
                  <a:pt x="628" y="309"/>
                  <a:pt x="633" y="310"/>
                </a:cubicBezTo>
                <a:lnTo>
                  <a:pt x="786" y="342"/>
                </a:lnTo>
                <a:lnTo>
                  <a:pt x="801" y="328"/>
                </a:lnTo>
                <a:close/>
                <a:moveTo>
                  <a:pt x="802" y="95"/>
                </a:moveTo>
                <a:lnTo>
                  <a:pt x="813" y="106"/>
                </a:lnTo>
                <a:lnTo>
                  <a:pt x="774" y="145"/>
                </a:lnTo>
                <a:lnTo>
                  <a:pt x="878" y="250"/>
                </a:lnTo>
                <a:lnTo>
                  <a:pt x="865" y="263"/>
                </a:lnTo>
                <a:lnTo>
                  <a:pt x="760" y="158"/>
                </a:lnTo>
                <a:lnTo>
                  <a:pt x="721" y="198"/>
                </a:lnTo>
                <a:lnTo>
                  <a:pt x="710" y="187"/>
                </a:lnTo>
                <a:lnTo>
                  <a:pt x="802" y="95"/>
                </a:lnTo>
                <a:close/>
                <a:moveTo>
                  <a:pt x="930" y="34"/>
                </a:moveTo>
                <a:lnTo>
                  <a:pt x="939" y="16"/>
                </a:lnTo>
                <a:cubicBezTo>
                  <a:pt x="914" y="0"/>
                  <a:pt x="888" y="4"/>
                  <a:pt x="863" y="29"/>
                </a:cubicBezTo>
                <a:cubicBezTo>
                  <a:pt x="839" y="56"/>
                  <a:pt x="835" y="80"/>
                  <a:pt x="854" y="101"/>
                </a:cubicBezTo>
                <a:cubicBezTo>
                  <a:pt x="868" y="119"/>
                  <a:pt x="893" y="116"/>
                  <a:pt x="928" y="92"/>
                </a:cubicBezTo>
                <a:cubicBezTo>
                  <a:pt x="957" y="73"/>
                  <a:pt x="975" y="70"/>
                  <a:pt x="984" y="83"/>
                </a:cubicBezTo>
                <a:cubicBezTo>
                  <a:pt x="998" y="98"/>
                  <a:pt x="995" y="115"/>
                  <a:pt x="977" y="135"/>
                </a:cubicBezTo>
                <a:cubicBezTo>
                  <a:pt x="956" y="157"/>
                  <a:pt x="934" y="159"/>
                  <a:pt x="912" y="141"/>
                </a:cubicBezTo>
                <a:lnTo>
                  <a:pt x="903" y="159"/>
                </a:lnTo>
                <a:cubicBezTo>
                  <a:pt x="932" y="179"/>
                  <a:pt x="960" y="174"/>
                  <a:pt x="988" y="144"/>
                </a:cubicBezTo>
                <a:cubicBezTo>
                  <a:pt x="1013" y="117"/>
                  <a:pt x="1017" y="92"/>
                  <a:pt x="999" y="70"/>
                </a:cubicBezTo>
                <a:cubicBezTo>
                  <a:pt x="982" y="50"/>
                  <a:pt x="955" y="53"/>
                  <a:pt x="917" y="79"/>
                </a:cubicBezTo>
                <a:cubicBezTo>
                  <a:pt x="893" y="95"/>
                  <a:pt x="876" y="98"/>
                  <a:pt x="867" y="88"/>
                </a:cubicBezTo>
                <a:cubicBezTo>
                  <a:pt x="855" y="74"/>
                  <a:pt x="858" y="58"/>
                  <a:pt x="876" y="39"/>
                </a:cubicBezTo>
                <a:cubicBezTo>
                  <a:pt x="891" y="24"/>
                  <a:pt x="909" y="22"/>
                  <a:pt x="930"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40" name="Freeform 11">
            <a:extLst>
              <a:ext uri="{FF2B5EF4-FFF2-40B4-BE49-F238E27FC236}">
                <a16:creationId xmlns:a16="http://schemas.microsoft.com/office/drawing/2014/main" id="{8B3EDD63-6EA4-4431-BC98-CE99AEBDAA2A}"/>
              </a:ext>
            </a:extLst>
          </p:cNvPr>
          <p:cNvSpPr>
            <a:spLocks/>
          </p:cNvSpPr>
          <p:nvPr/>
        </p:nvSpPr>
        <p:spPr bwMode="auto">
          <a:xfrm>
            <a:off x="3740145" y="1265294"/>
            <a:ext cx="658303" cy="83167"/>
          </a:xfrm>
          <a:custGeom>
            <a:avLst/>
            <a:gdLst>
              <a:gd name="T0" fmla="*/ 2147483646 w 1156"/>
              <a:gd name="T1" fmla="*/ 0 h 142"/>
              <a:gd name="T2" fmla="*/ 2147483646 w 1156"/>
              <a:gd name="T3" fmla="*/ 0 h 142"/>
              <a:gd name="T4" fmla="*/ 2147483646 w 1156"/>
              <a:gd name="T5" fmla="*/ 2147483646 h 142"/>
              <a:gd name="T6" fmla="*/ 0 w 1156"/>
              <a:gd name="T7" fmla="*/ 2147483646 h 142"/>
              <a:gd name="T8" fmla="*/ 2147483646 w 1156"/>
              <a:gd name="T9" fmla="*/ 0 h 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41" name="Freeform 10">
            <a:extLst>
              <a:ext uri="{FF2B5EF4-FFF2-40B4-BE49-F238E27FC236}">
                <a16:creationId xmlns:a16="http://schemas.microsoft.com/office/drawing/2014/main" id="{87B5E386-DFD5-45F6-AEFA-12180D36E9E5}"/>
              </a:ext>
            </a:extLst>
          </p:cNvPr>
          <p:cNvSpPr>
            <a:spLocks/>
          </p:cNvSpPr>
          <p:nvPr/>
        </p:nvSpPr>
        <p:spPr bwMode="auto">
          <a:xfrm>
            <a:off x="3619494" y="1329720"/>
            <a:ext cx="4255541" cy="517740"/>
          </a:xfrm>
          <a:custGeom>
            <a:avLst/>
            <a:gdLst>
              <a:gd name="T0" fmla="*/ 2147483646 w 8676"/>
              <a:gd name="T1" fmla="*/ 0 h 884"/>
              <a:gd name="T2" fmla="*/ 2147483646 w 8676"/>
              <a:gd name="T3" fmla="*/ 0 h 884"/>
              <a:gd name="T4" fmla="*/ 2147483646 w 8676"/>
              <a:gd name="T5" fmla="*/ 2147483646 h 884"/>
              <a:gd name="T6" fmla="*/ 2147483646 w 8676"/>
              <a:gd name="T7" fmla="*/ 2147483646 h 884"/>
              <a:gd name="T8" fmla="*/ 2147483646 w 8676"/>
              <a:gd name="T9" fmla="*/ 2147483646 h 884"/>
              <a:gd name="T10" fmla="*/ 2147483646 w 8676"/>
              <a:gd name="T11" fmla="*/ 2147483646 h 884"/>
              <a:gd name="T12" fmla="*/ 0 w 8676"/>
              <a:gd name="T13" fmla="*/ 2147483646 h 884"/>
              <a:gd name="T14" fmla="*/ 0 w 8676"/>
              <a:gd name="T15" fmla="*/ 2147483646 h 884"/>
              <a:gd name="T16" fmla="*/ 2147483646 w 8676"/>
              <a:gd name="T17" fmla="*/ 0 h 8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headEnd/>
            <a:tailEnd/>
          </a:ln>
        </p:spPr>
        <p:txBody>
          <a:bodyPr/>
          <a:lstStyle/>
          <a:p>
            <a:endParaRPr lang="zh-CN" altLang="en-US" sz="1254"/>
          </a:p>
        </p:txBody>
      </p:sp>
      <p:sp>
        <p:nvSpPr>
          <p:cNvPr id="42" name="Rectangle 12">
            <a:extLst>
              <a:ext uri="{FF2B5EF4-FFF2-40B4-BE49-F238E27FC236}">
                <a16:creationId xmlns:a16="http://schemas.microsoft.com/office/drawing/2014/main" id="{DFA7C124-8F0A-4C90-8C72-3608D2349290}"/>
              </a:ext>
            </a:extLst>
          </p:cNvPr>
          <p:cNvSpPr>
            <a:spLocks noChangeArrowheads="1"/>
          </p:cNvSpPr>
          <p:nvPr/>
        </p:nvSpPr>
        <p:spPr bwMode="auto">
          <a:xfrm>
            <a:off x="3803398" y="1265294"/>
            <a:ext cx="531796" cy="544681"/>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28">
              <a:solidFill>
                <a:schemeClr val="tx1"/>
              </a:solidFill>
              <a:ea typeface="宋体" panose="02010600030101010101" pitchFamily="2" charset="-122"/>
            </a:endParaRPr>
          </a:p>
        </p:txBody>
      </p:sp>
      <p:sp>
        <p:nvSpPr>
          <p:cNvPr id="43" name="Freeform 11">
            <a:extLst>
              <a:ext uri="{FF2B5EF4-FFF2-40B4-BE49-F238E27FC236}">
                <a16:creationId xmlns:a16="http://schemas.microsoft.com/office/drawing/2014/main" id="{B5B7B17C-E3A3-4AF5-B0F1-A8FAE5E3A112}"/>
              </a:ext>
            </a:extLst>
          </p:cNvPr>
          <p:cNvSpPr>
            <a:spLocks/>
          </p:cNvSpPr>
          <p:nvPr/>
        </p:nvSpPr>
        <p:spPr bwMode="auto">
          <a:xfrm>
            <a:off x="3740145" y="2256263"/>
            <a:ext cx="658303" cy="83167"/>
          </a:xfrm>
          <a:custGeom>
            <a:avLst/>
            <a:gdLst>
              <a:gd name="T0" fmla="*/ 2147483646 w 1156"/>
              <a:gd name="T1" fmla="*/ 0 h 142"/>
              <a:gd name="T2" fmla="*/ 2147483646 w 1156"/>
              <a:gd name="T3" fmla="*/ 0 h 142"/>
              <a:gd name="T4" fmla="*/ 2147483646 w 1156"/>
              <a:gd name="T5" fmla="*/ 2147483646 h 142"/>
              <a:gd name="T6" fmla="*/ 0 w 1156"/>
              <a:gd name="T7" fmla="*/ 2147483646 h 142"/>
              <a:gd name="T8" fmla="*/ 2147483646 w 1156"/>
              <a:gd name="T9" fmla="*/ 0 h 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44" name="Freeform 10">
            <a:extLst>
              <a:ext uri="{FF2B5EF4-FFF2-40B4-BE49-F238E27FC236}">
                <a16:creationId xmlns:a16="http://schemas.microsoft.com/office/drawing/2014/main" id="{B1C76D6E-399B-4923-B7F8-A170092EE7C7}"/>
              </a:ext>
            </a:extLst>
          </p:cNvPr>
          <p:cNvSpPr>
            <a:spLocks/>
          </p:cNvSpPr>
          <p:nvPr/>
        </p:nvSpPr>
        <p:spPr bwMode="auto">
          <a:xfrm>
            <a:off x="3619494" y="2321859"/>
            <a:ext cx="4255541" cy="517740"/>
          </a:xfrm>
          <a:custGeom>
            <a:avLst/>
            <a:gdLst>
              <a:gd name="T0" fmla="*/ 2147483646 w 8676"/>
              <a:gd name="T1" fmla="*/ 0 h 884"/>
              <a:gd name="T2" fmla="*/ 2147483646 w 8676"/>
              <a:gd name="T3" fmla="*/ 0 h 884"/>
              <a:gd name="T4" fmla="*/ 2147483646 w 8676"/>
              <a:gd name="T5" fmla="*/ 2147483646 h 884"/>
              <a:gd name="T6" fmla="*/ 2147483646 w 8676"/>
              <a:gd name="T7" fmla="*/ 2147483646 h 884"/>
              <a:gd name="T8" fmla="*/ 2147483646 w 8676"/>
              <a:gd name="T9" fmla="*/ 2147483646 h 884"/>
              <a:gd name="T10" fmla="*/ 2147483646 w 8676"/>
              <a:gd name="T11" fmla="*/ 2147483646 h 884"/>
              <a:gd name="T12" fmla="*/ 0 w 8676"/>
              <a:gd name="T13" fmla="*/ 2147483646 h 884"/>
              <a:gd name="T14" fmla="*/ 0 w 8676"/>
              <a:gd name="T15" fmla="*/ 2147483646 h 884"/>
              <a:gd name="T16" fmla="*/ 2147483646 w 8676"/>
              <a:gd name="T17" fmla="*/ 0 h 8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headEnd/>
            <a:tailEnd/>
          </a:ln>
        </p:spPr>
        <p:txBody>
          <a:bodyPr/>
          <a:lstStyle/>
          <a:p>
            <a:endParaRPr lang="zh-CN" altLang="en-US" sz="1254"/>
          </a:p>
        </p:txBody>
      </p:sp>
      <p:sp>
        <p:nvSpPr>
          <p:cNvPr id="45" name="Rectangle 12">
            <a:extLst>
              <a:ext uri="{FF2B5EF4-FFF2-40B4-BE49-F238E27FC236}">
                <a16:creationId xmlns:a16="http://schemas.microsoft.com/office/drawing/2014/main" id="{A37BF567-3B15-49A8-A67E-771B321E2416}"/>
              </a:ext>
            </a:extLst>
          </p:cNvPr>
          <p:cNvSpPr>
            <a:spLocks noChangeArrowheads="1"/>
          </p:cNvSpPr>
          <p:nvPr/>
        </p:nvSpPr>
        <p:spPr bwMode="auto">
          <a:xfrm>
            <a:off x="3803398" y="2256263"/>
            <a:ext cx="531796" cy="544681"/>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28">
              <a:solidFill>
                <a:schemeClr val="tx1"/>
              </a:solidFill>
              <a:ea typeface="宋体" panose="02010600030101010101" pitchFamily="2" charset="-122"/>
            </a:endParaRPr>
          </a:p>
        </p:txBody>
      </p:sp>
      <p:sp>
        <p:nvSpPr>
          <p:cNvPr id="46" name="Freeform 11">
            <a:extLst>
              <a:ext uri="{FF2B5EF4-FFF2-40B4-BE49-F238E27FC236}">
                <a16:creationId xmlns:a16="http://schemas.microsoft.com/office/drawing/2014/main" id="{9429B58E-DCF9-4329-991C-A65FD59B2C40}"/>
              </a:ext>
            </a:extLst>
          </p:cNvPr>
          <p:cNvSpPr>
            <a:spLocks/>
          </p:cNvSpPr>
          <p:nvPr/>
        </p:nvSpPr>
        <p:spPr bwMode="auto">
          <a:xfrm>
            <a:off x="3740145" y="3232003"/>
            <a:ext cx="658303" cy="83166"/>
          </a:xfrm>
          <a:custGeom>
            <a:avLst/>
            <a:gdLst>
              <a:gd name="T0" fmla="*/ 2147483646 w 1156"/>
              <a:gd name="T1" fmla="*/ 0 h 142"/>
              <a:gd name="T2" fmla="*/ 2147483646 w 1156"/>
              <a:gd name="T3" fmla="*/ 0 h 142"/>
              <a:gd name="T4" fmla="*/ 2147483646 w 1156"/>
              <a:gd name="T5" fmla="*/ 2147483646 h 142"/>
              <a:gd name="T6" fmla="*/ 0 w 1156"/>
              <a:gd name="T7" fmla="*/ 2147483646 h 142"/>
              <a:gd name="T8" fmla="*/ 2147483646 w 1156"/>
              <a:gd name="T9" fmla="*/ 0 h 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47" name="Freeform 10">
            <a:extLst>
              <a:ext uri="{FF2B5EF4-FFF2-40B4-BE49-F238E27FC236}">
                <a16:creationId xmlns:a16="http://schemas.microsoft.com/office/drawing/2014/main" id="{B385C0D2-A660-407D-B472-F84167127A06}"/>
              </a:ext>
            </a:extLst>
          </p:cNvPr>
          <p:cNvSpPr>
            <a:spLocks/>
          </p:cNvSpPr>
          <p:nvPr/>
        </p:nvSpPr>
        <p:spPr bwMode="auto">
          <a:xfrm>
            <a:off x="3619494" y="3296428"/>
            <a:ext cx="4255541" cy="517740"/>
          </a:xfrm>
          <a:custGeom>
            <a:avLst/>
            <a:gdLst>
              <a:gd name="T0" fmla="*/ 2147483646 w 8676"/>
              <a:gd name="T1" fmla="*/ 0 h 884"/>
              <a:gd name="T2" fmla="*/ 2147483646 w 8676"/>
              <a:gd name="T3" fmla="*/ 0 h 884"/>
              <a:gd name="T4" fmla="*/ 2147483646 w 8676"/>
              <a:gd name="T5" fmla="*/ 2147483646 h 884"/>
              <a:gd name="T6" fmla="*/ 2147483646 w 8676"/>
              <a:gd name="T7" fmla="*/ 2147483646 h 884"/>
              <a:gd name="T8" fmla="*/ 2147483646 w 8676"/>
              <a:gd name="T9" fmla="*/ 2147483646 h 884"/>
              <a:gd name="T10" fmla="*/ 2147483646 w 8676"/>
              <a:gd name="T11" fmla="*/ 2147483646 h 884"/>
              <a:gd name="T12" fmla="*/ 0 w 8676"/>
              <a:gd name="T13" fmla="*/ 2147483646 h 884"/>
              <a:gd name="T14" fmla="*/ 0 w 8676"/>
              <a:gd name="T15" fmla="*/ 2147483646 h 884"/>
              <a:gd name="T16" fmla="*/ 2147483646 w 8676"/>
              <a:gd name="T17" fmla="*/ 0 h 8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headEnd/>
            <a:tailEnd/>
          </a:ln>
        </p:spPr>
        <p:txBody>
          <a:bodyPr/>
          <a:lstStyle/>
          <a:p>
            <a:endParaRPr lang="zh-CN" altLang="en-US" sz="1254"/>
          </a:p>
        </p:txBody>
      </p:sp>
      <p:sp>
        <p:nvSpPr>
          <p:cNvPr id="48" name="Rectangle 12">
            <a:extLst>
              <a:ext uri="{FF2B5EF4-FFF2-40B4-BE49-F238E27FC236}">
                <a16:creationId xmlns:a16="http://schemas.microsoft.com/office/drawing/2014/main" id="{89750FB8-3E00-41ED-9E81-E1D0FA68444A}"/>
              </a:ext>
            </a:extLst>
          </p:cNvPr>
          <p:cNvSpPr>
            <a:spLocks noChangeArrowheads="1"/>
          </p:cNvSpPr>
          <p:nvPr/>
        </p:nvSpPr>
        <p:spPr bwMode="auto">
          <a:xfrm>
            <a:off x="3803398" y="3232004"/>
            <a:ext cx="531796" cy="544681"/>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28">
              <a:solidFill>
                <a:schemeClr val="tx1"/>
              </a:solidFill>
              <a:ea typeface="宋体" panose="02010600030101010101" pitchFamily="2" charset="-122"/>
            </a:endParaRPr>
          </a:p>
        </p:txBody>
      </p:sp>
      <p:sp>
        <p:nvSpPr>
          <p:cNvPr id="55" name="TextBox 54">
            <a:extLst>
              <a:ext uri="{FF2B5EF4-FFF2-40B4-BE49-F238E27FC236}">
                <a16:creationId xmlns:a16="http://schemas.microsoft.com/office/drawing/2014/main" id="{AE11D718-FE39-49AF-9D46-E01B2023D62A}"/>
              </a:ext>
            </a:extLst>
          </p:cNvPr>
          <p:cNvSpPr txBox="1"/>
          <p:nvPr/>
        </p:nvSpPr>
        <p:spPr>
          <a:xfrm>
            <a:off x="4489813" y="1384773"/>
            <a:ext cx="2911374" cy="455638"/>
          </a:xfrm>
          <a:prstGeom prst="rect">
            <a:avLst/>
          </a:prstGeom>
          <a:noFill/>
        </p:spPr>
        <p:txBody>
          <a:bodyPr wrap="none">
            <a:spAutoFit/>
          </a:bodyPr>
          <a:lstStyle/>
          <a:p>
            <a:pPr eaLnBrk="1" hangingPunct="1">
              <a:buFont typeface="Arial" pitchFamily="34" charset="0"/>
              <a:buNone/>
              <a:defRPr/>
            </a:pPr>
            <a:r>
              <a:rPr lang="zh-CN" altLang="en-US" sz="2361" b="1" dirty="0">
                <a:solidFill>
                  <a:schemeClr val="accent1">
                    <a:lumMod val="50000"/>
                  </a:schemeClr>
                </a:solidFill>
                <a:latin typeface="+mn-ea"/>
                <a:ea typeface="+mn-ea"/>
              </a:rPr>
              <a:t>实验室安全的重要性</a:t>
            </a:r>
          </a:p>
        </p:txBody>
      </p:sp>
      <p:sp>
        <p:nvSpPr>
          <p:cNvPr id="56" name="TextBox 55">
            <a:extLst>
              <a:ext uri="{FF2B5EF4-FFF2-40B4-BE49-F238E27FC236}">
                <a16:creationId xmlns:a16="http://schemas.microsoft.com/office/drawing/2014/main" id="{61C8A1B1-E0D5-439E-893F-52C8801D02F5}"/>
              </a:ext>
            </a:extLst>
          </p:cNvPr>
          <p:cNvSpPr txBox="1"/>
          <p:nvPr/>
        </p:nvSpPr>
        <p:spPr>
          <a:xfrm>
            <a:off x="3883050" y="1296922"/>
            <a:ext cx="418704" cy="546625"/>
          </a:xfrm>
          <a:prstGeom prst="rect">
            <a:avLst/>
          </a:prstGeom>
          <a:noFill/>
        </p:spPr>
        <p:txBody>
          <a:bodyPr wrap="none">
            <a:spAutoFit/>
          </a:bodyPr>
          <a:lstStyle/>
          <a:p>
            <a:pPr eaLnBrk="1" hangingPunct="1">
              <a:buFont typeface="Arial" pitchFamily="34" charset="0"/>
              <a:buNone/>
              <a:defRPr/>
            </a:pPr>
            <a:r>
              <a:rPr lang="en-US" altLang="zh-CN" sz="2952" b="1" dirty="0">
                <a:solidFill>
                  <a:srgbClr val="F8F8F8"/>
                </a:solidFill>
                <a:latin typeface="+mn-ea"/>
                <a:ea typeface="+mn-ea"/>
              </a:rPr>
              <a:t>1</a:t>
            </a:r>
            <a:endParaRPr lang="zh-CN" altLang="en-US" sz="2952" b="1" dirty="0">
              <a:solidFill>
                <a:srgbClr val="F8F8F8"/>
              </a:solidFill>
              <a:latin typeface="+mn-ea"/>
              <a:ea typeface="+mn-ea"/>
            </a:endParaRPr>
          </a:p>
        </p:txBody>
      </p:sp>
      <p:sp>
        <p:nvSpPr>
          <p:cNvPr id="57" name="TextBox 56">
            <a:extLst>
              <a:ext uri="{FF2B5EF4-FFF2-40B4-BE49-F238E27FC236}">
                <a16:creationId xmlns:a16="http://schemas.microsoft.com/office/drawing/2014/main" id="{DBB455BD-6848-4C7F-AF9F-101B879844E5}"/>
              </a:ext>
            </a:extLst>
          </p:cNvPr>
          <p:cNvSpPr txBox="1"/>
          <p:nvPr/>
        </p:nvSpPr>
        <p:spPr>
          <a:xfrm>
            <a:off x="4489813" y="2362856"/>
            <a:ext cx="2305439" cy="455638"/>
          </a:xfrm>
          <a:prstGeom prst="rect">
            <a:avLst/>
          </a:prstGeom>
          <a:noFill/>
        </p:spPr>
        <p:txBody>
          <a:bodyPr wrap="none">
            <a:spAutoFit/>
          </a:bodyPr>
          <a:lstStyle>
            <a:defPPr>
              <a:defRPr lang="zh-CN"/>
            </a:defPPr>
            <a:lvl1pPr>
              <a:defRPr sz="3000">
                <a:solidFill>
                  <a:schemeClr val="accent1"/>
                </a:solidFill>
                <a:latin typeface="+mn-ea"/>
                <a:ea typeface="+mn-ea"/>
              </a:defRPr>
            </a:lvl1pPr>
          </a:lstStyle>
          <a:p>
            <a:pPr eaLnBrk="1" hangingPunct="1">
              <a:buFont typeface="Arial" pitchFamily="34" charset="0"/>
              <a:buNone/>
              <a:defRPr/>
            </a:pPr>
            <a:r>
              <a:rPr lang="zh-CN" altLang="en-US" sz="2361" b="1" dirty="0">
                <a:solidFill>
                  <a:schemeClr val="accent1">
                    <a:lumMod val="50000"/>
                  </a:schemeClr>
                </a:solidFill>
              </a:rPr>
              <a:t>实验室安全事故</a:t>
            </a:r>
          </a:p>
        </p:txBody>
      </p:sp>
      <p:sp>
        <p:nvSpPr>
          <p:cNvPr id="58" name="TextBox 57">
            <a:extLst>
              <a:ext uri="{FF2B5EF4-FFF2-40B4-BE49-F238E27FC236}">
                <a16:creationId xmlns:a16="http://schemas.microsoft.com/office/drawing/2014/main" id="{CFBE0BC2-5E07-4069-8A37-06FF8712BC57}"/>
              </a:ext>
            </a:extLst>
          </p:cNvPr>
          <p:cNvSpPr txBox="1"/>
          <p:nvPr/>
        </p:nvSpPr>
        <p:spPr>
          <a:xfrm>
            <a:off x="3883050" y="2271491"/>
            <a:ext cx="418704" cy="546625"/>
          </a:xfrm>
          <a:prstGeom prst="rect">
            <a:avLst/>
          </a:prstGeom>
          <a:noFill/>
        </p:spPr>
        <p:txBody>
          <a:bodyPr wrap="none">
            <a:spAutoFit/>
          </a:bodyPr>
          <a:lstStyle/>
          <a:p>
            <a:pPr eaLnBrk="1" hangingPunct="1">
              <a:buFont typeface="Arial" pitchFamily="34" charset="0"/>
              <a:buNone/>
              <a:defRPr/>
            </a:pPr>
            <a:r>
              <a:rPr lang="en-US" altLang="zh-CN" sz="2952" b="1" dirty="0">
                <a:solidFill>
                  <a:srgbClr val="F8F8F8"/>
                </a:solidFill>
                <a:latin typeface="+mn-ea"/>
                <a:ea typeface="+mn-ea"/>
              </a:rPr>
              <a:t>2</a:t>
            </a:r>
            <a:endParaRPr lang="zh-CN" altLang="en-US" sz="2952" b="1" dirty="0">
              <a:solidFill>
                <a:srgbClr val="F8F8F8"/>
              </a:solidFill>
              <a:latin typeface="+mn-ea"/>
              <a:ea typeface="+mn-ea"/>
            </a:endParaRPr>
          </a:p>
        </p:txBody>
      </p:sp>
      <p:sp>
        <p:nvSpPr>
          <p:cNvPr id="59" name="TextBox 58">
            <a:extLst>
              <a:ext uri="{FF2B5EF4-FFF2-40B4-BE49-F238E27FC236}">
                <a16:creationId xmlns:a16="http://schemas.microsoft.com/office/drawing/2014/main" id="{7EDC3E1D-01AA-4D80-9D96-3E39F8CD56F7}"/>
              </a:ext>
            </a:extLst>
          </p:cNvPr>
          <p:cNvSpPr txBox="1"/>
          <p:nvPr/>
        </p:nvSpPr>
        <p:spPr>
          <a:xfrm>
            <a:off x="4489813" y="3359681"/>
            <a:ext cx="2305439" cy="455638"/>
          </a:xfrm>
          <a:prstGeom prst="rect">
            <a:avLst/>
          </a:prstGeom>
          <a:noFill/>
        </p:spPr>
        <p:txBody>
          <a:bodyPr wrap="none">
            <a:spAutoFit/>
          </a:bodyPr>
          <a:lstStyle>
            <a:defPPr>
              <a:defRPr lang="zh-CN"/>
            </a:defPPr>
            <a:lvl1pPr>
              <a:defRPr sz="3000">
                <a:solidFill>
                  <a:schemeClr val="accent1"/>
                </a:solidFill>
                <a:latin typeface="+mn-ea"/>
                <a:ea typeface="+mn-ea"/>
              </a:defRPr>
            </a:lvl1pPr>
          </a:lstStyle>
          <a:p>
            <a:pPr eaLnBrk="1" hangingPunct="1">
              <a:buFont typeface="Arial" pitchFamily="34" charset="0"/>
              <a:buNone/>
              <a:defRPr/>
            </a:pPr>
            <a:r>
              <a:rPr lang="zh-CN" altLang="en-US" sz="2361" b="1" dirty="0">
                <a:solidFill>
                  <a:schemeClr val="accent1">
                    <a:lumMod val="50000"/>
                  </a:schemeClr>
                </a:solidFill>
              </a:rPr>
              <a:t>认识实验室安全</a:t>
            </a:r>
          </a:p>
        </p:txBody>
      </p:sp>
      <p:sp>
        <p:nvSpPr>
          <p:cNvPr id="60" name="TextBox 59">
            <a:extLst>
              <a:ext uri="{FF2B5EF4-FFF2-40B4-BE49-F238E27FC236}">
                <a16:creationId xmlns:a16="http://schemas.microsoft.com/office/drawing/2014/main" id="{7AEA9005-A7D5-4E8D-AF88-6A20F5E68604}"/>
              </a:ext>
            </a:extLst>
          </p:cNvPr>
          <p:cNvSpPr txBox="1"/>
          <p:nvPr/>
        </p:nvSpPr>
        <p:spPr>
          <a:xfrm>
            <a:off x="3883050" y="3246060"/>
            <a:ext cx="418704" cy="546625"/>
          </a:xfrm>
          <a:prstGeom prst="rect">
            <a:avLst/>
          </a:prstGeom>
          <a:noFill/>
        </p:spPr>
        <p:txBody>
          <a:bodyPr wrap="none">
            <a:spAutoFit/>
          </a:bodyPr>
          <a:lstStyle/>
          <a:p>
            <a:pPr eaLnBrk="1" hangingPunct="1">
              <a:buFont typeface="Arial" pitchFamily="34" charset="0"/>
              <a:buNone/>
              <a:defRPr/>
            </a:pPr>
            <a:r>
              <a:rPr lang="en-US" altLang="zh-CN" sz="2952" b="1" dirty="0">
                <a:solidFill>
                  <a:srgbClr val="F8F8F8"/>
                </a:solidFill>
                <a:latin typeface="+mn-ea"/>
                <a:ea typeface="+mn-ea"/>
              </a:rPr>
              <a:t>3</a:t>
            </a:r>
            <a:endParaRPr lang="zh-CN" altLang="en-US" sz="2952" b="1" dirty="0">
              <a:solidFill>
                <a:srgbClr val="F8F8F8"/>
              </a:solidFill>
              <a:latin typeface="+mn-ea"/>
              <a:ea typeface="+mn-ea"/>
            </a:endParaRPr>
          </a:p>
        </p:txBody>
      </p:sp>
      <p:sp>
        <p:nvSpPr>
          <p:cNvPr id="35" name="Freeform 11">
            <a:extLst>
              <a:ext uri="{FF2B5EF4-FFF2-40B4-BE49-F238E27FC236}">
                <a16:creationId xmlns:a16="http://schemas.microsoft.com/office/drawing/2014/main" id="{A5485430-4922-4E0E-A9AF-EFA668A0F430}"/>
              </a:ext>
            </a:extLst>
          </p:cNvPr>
          <p:cNvSpPr>
            <a:spLocks/>
          </p:cNvSpPr>
          <p:nvPr/>
        </p:nvSpPr>
        <p:spPr bwMode="auto">
          <a:xfrm>
            <a:off x="3740145" y="4142148"/>
            <a:ext cx="658303" cy="83167"/>
          </a:xfrm>
          <a:custGeom>
            <a:avLst/>
            <a:gdLst>
              <a:gd name="T0" fmla="*/ 2147483646 w 1156"/>
              <a:gd name="T1" fmla="*/ 0 h 142"/>
              <a:gd name="T2" fmla="*/ 2147483646 w 1156"/>
              <a:gd name="T3" fmla="*/ 0 h 142"/>
              <a:gd name="T4" fmla="*/ 2147483646 w 1156"/>
              <a:gd name="T5" fmla="*/ 2147483646 h 142"/>
              <a:gd name="T6" fmla="*/ 0 w 1156"/>
              <a:gd name="T7" fmla="*/ 2147483646 h 142"/>
              <a:gd name="T8" fmla="*/ 2147483646 w 1156"/>
              <a:gd name="T9" fmla="*/ 0 h 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36" name="Freeform 10">
            <a:extLst>
              <a:ext uri="{FF2B5EF4-FFF2-40B4-BE49-F238E27FC236}">
                <a16:creationId xmlns:a16="http://schemas.microsoft.com/office/drawing/2014/main" id="{CDF86068-3DE9-4F8D-BF30-54298DE4F1F1}"/>
              </a:ext>
            </a:extLst>
          </p:cNvPr>
          <p:cNvSpPr>
            <a:spLocks/>
          </p:cNvSpPr>
          <p:nvPr/>
        </p:nvSpPr>
        <p:spPr bwMode="auto">
          <a:xfrm>
            <a:off x="3619494" y="4206573"/>
            <a:ext cx="4255541" cy="517740"/>
          </a:xfrm>
          <a:custGeom>
            <a:avLst/>
            <a:gdLst>
              <a:gd name="T0" fmla="*/ 2147483646 w 8676"/>
              <a:gd name="T1" fmla="*/ 0 h 884"/>
              <a:gd name="T2" fmla="*/ 2147483646 w 8676"/>
              <a:gd name="T3" fmla="*/ 0 h 884"/>
              <a:gd name="T4" fmla="*/ 2147483646 w 8676"/>
              <a:gd name="T5" fmla="*/ 2147483646 h 884"/>
              <a:gd name="T6" fmla="*/ 2147483646 w 8676"/>
              <a:gd name="T7" fmla="*/ 2147483646 h 884"/>
              <a:gd name="T8" fmla="*/ 2147483646 w 8676"/>
              <a:gd name="T9" fmla="*/ 2147483646 h 884"/>
              <a:gd name="T10" fmla="*/ 2147483646 w 8676"/>
              <a:gd name="T11" fmla="*/ 2147483646 h 884"/>
              <a:gd name="T12" fmla="*/ 0 w 8676"/>
              <a:gd name="T13" fmla="*/ 2147483646 h 884"/>
              <a:gd name="T14" fmla="*/ 0 w 8676"/>
              <a:gd name="T15" fmla="*/ 2147483646 h 884"/>
              <a:gd name="T16" fmla="*/ 2147483646 w 8676"/>
              <a:gd name="T17" fmla="*/ 0 h 8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headEnd/>
            <a:tailEnd/>
          </a:ln>
        </p:spPr>
        <p:txBody>
          <a:bodyPr/>
          <a:lstStyle/>
          <a:p>
            <a:endParaRPr lang="zh-CN" altLang="en-US" sz="1254"/>
          </a:p>
        </p:txBody>
      </p:sp>
      <p:sp>
        <p:nvSpPr>
          <p:cNvPr id="37" name="Rectangle 12">
            <a:extLst>
              <a:ext uri="{FF2B5EF4-FFF2-40B4-BE49-F238E27FC236}">
                <a16:creationId xmlns:a16="http://schemas.microsoft.com/office/drawing/2014/main" id="{97EF7FD5-A0A5-4A76-A808-09108C551661}"/>
              </a:ext>
            </a:extLst>
          </p:cNvPr>
          <p:cNvSpPr>
            <a:spLocks noChangeArrowheads="1"/>
          </p:cNvSpPr>
          <p:nvPr/>
        </p:nvSpPr>
        <p:spPr bwMode="auto">
          <a:xfrm>
            <a:off x="3803398" y="4142148"/>
            <a:ext cx="531796" cy="544681"/>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28">
              <a:solidFill>
                <a:schemeClr val="tx1"/>
              </a:solidFill>
              <a:ea typeface="宋体" panose="02010600030101010101" pitchFamily="2" charset="-122"/>
            </a:endParaRPr>
          </a:p>
        </p:txBody>
      </p:sp>
      <p:sp>
        <p:nvSpPr>
          <p:cNvPr id="38" name="TextBox 37">
            <a:extLst>
              <a:ext uri="{FF2B5EF4-FFF2-40B4-BE49-F238E27FC236}">
                <a16:creationId xmlns:a16="http://schemas.microsoft.com/office/drawing/2014/main" id="{66BC5B80-7A57-4659-80A8-3013C919472F}"/>
              </a:ext>
            </a:extLst>
          </p:cNvPr>
          <p:cNvSpPr txBox="1"/>
          <p:nvPr/>
        </p:nvSpPr>
        <p:spPr>
          <a:xfrm>
            <a:off x="4489813" y="4269826"/>
            <a:ext cx="2911374" cy="455638"/>
          </a:xfrm>
          <a:prstGeom prst="rect">
            <a:avLst/>
          </a:prstGeom>
          <a:noFill/>
        </p:spPr>
        <p:txBody>
          <a:bodyPr wrap="none">
            <a:spAutoFit/>
          </a:bodyPr>
          <a:lstStyle>
            <a:defPPr>
              <a:defRPr lang="zh-CN"/>
            </a:defPPr>
            <a:lvl1pPr>
              <a:defRPr sz="3000">
                <a:solidFill>
                  <a:schemeClr val="accent1"/>
                </a:solidFill>
                <a:latin typeface="+mn-ea"/>
                <a:ea typeface="+mn-ea"/>
              </a:defRPr>
            </a:lvl1pPr>
          </a:lstStyle>
          <a:p>
            <a:pPr eaLnBrk="1" hangingPunct="1">
              <a:buFont typeface="Arial" pitchFamily="34" charset="0"/>
              <a:buNone/>
              <a:defRPr/>
            </a:pPr>
            <a:r>
              <a:rPr lang="zh-CN" altLang="en-US" sz="2361" b="1" dirty="0">
                <a:solidFill>
                  <a:schemeClr val="accent1">
                    <a:lumMod val="50000"/>
                  </a:schemeClr>
                </a:solidFill>
              </a:rPr>
              <a:t>日常实验室安全须知</a:t>
            </a:r>
          </a:p>
        </p:txBody>
      </p:sp>
      <p:sp>
        <p:nvSpPr>
          <p:cNvPr id="39" name="TextBox 38">
            <a:extLst>
              <a:ext uri="{FF2B5EF4-FFF2-40B4-BE49-F238E27FC236}">
                <a16:creationId xmlns:a16="http://schemas.microsoft.com/office/drawing/2014/main" id="{5360756F-CDB8-438D-9778-C02812A5BB1A}"/>
              </a:ext>
            </a:extLst>
          </p:cNvPr>
          <p:cNvSpPr txBox="1"/>
          <p:nvPr/>
        </p:nvSpPr>
        <p:spPr>
          <a:xfrm>
            <a:off x="3883050" y="4156204"/>
            <a:ext cx="418704" cy="546625"/>
          </a:xfrm>
          <a:prstGeom prst="rect">
            <a:avLst/>
          </a:prstGeom>
          <a:noFill/>
        </p:spPr>
        <p:txBody>
          <a:bodyPr wrap="none">
            <a:spAutoFit/>
          </a:bodyPr>
          <a:lstStyle/>
          <a:p>
            <a:pPr eaLnBrk="1" hangingPunct="1">
              <a:buFont typeface="Arial" pitchFamily="34" charset="0"/>
              <a:buNone/>
              <a:defRPr/>
            </a:pPr>
            <a:r>
              <a:rPr lang="en-US" altLang="zh-CN" sz="2952" b="1" dirty="0">
                <a:solidFill>
                  <a:srgbClr val="F8F8F8"/>
                </a:solidFill>
                <a:latin typeface="+mn-ea"/>
                <a:ea typeface="+mn-ea"/>
              </a:rPr>
              <a:t>4</a:t>
            </a:r>
            <a:endParaRPr lang="zh-CN" altLang="en-US" sz="2952" b="1" dirty="0">
              <a:solidFill>
                <a:srgbClr val="F8F8F8"/>
              </a:solidFill>
              <a:latin typeface="+mn-ea"/>
              <a:ea typeface="+mn-ea"/>
            </a:endParaRPr>
          </a:p>
        </p:txBody>
      </p:sp>
      <p:pic>
        <p:nvPicPr>
          <p:cNvPr id="5" name="图片 4">
            <a:extLst>
              <a:ext uri="{FF2B5EF4-FFF2-40B4-BE49-F238E27FC236}">
                <a16:creationId xmlns:a16="http://schemas.microsoft.com/office/drawing/2014/main" id="{39C56995-C074-49AB-ACA0-A64DE34DF1E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77266" y="1481881"/>
            <a:ext cx="3154169" cy="3755600"/>
          </a:xfrm>
          <a:prstGeom prst="rect">
            <a:avLst/>
          </a:prstGeom>
        </p:spPr>
      </p:pic>
    </p:spTree>
  </p:cSld>
  <p:clrMapOvr>
    <a:masterClrMapping/>
  </p:clrMapOvr>
  <p:transition spd="slow" advTm="12683">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2"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10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0-#ppt_w/2"/>
                                          </p:val>
                                        </p:tav>
                                        <p:tav tm="100000">
                                          <p:val>
                                            <p:strVal val="#ppt_x"/>
                                          </p:val>
                                        </p:tav>
                                      </p:tavLst>
                                    </p:anim>
                                    <p:anim calcmode="lin" valueType="num">
                                      <p:cBhvr additive="base">
                                        <p:cTn id="12" dur="500" fill="hold"/>
                                        <p:tgtEl>
                                          <p:spTgt spid="44"/>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20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0-#ppt_w/2"/>
                                          </p:val>
                                        </p:tav>
                                        <p:tav tm="100000">
                                          <p:val>
                                            <p:strVal val="#ppt_x"/>
                                          </p:val>
                                        </p:tav>
                                      </p:tavLst>
                                    </p:anim>
                                    <p:anim calcmode="lin" valueType="num">
                                      <p:cBhvr additive="base">
                                        <p:cTn id="16" dur="500" fill="hold"/>
                                        <p:tgtEl>
                                          <p:spTgt spid="47"/>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700"/>
                            </p:stCondLst>
                            <p:childTnLst>
                              <p:par>
                                <p:cTn id="18" presetID="22" presetClass="entr" presetSubtype="4" fill="hold"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wipe(down)">
                                      <p:cBhvr>
                                        <p:cTn id="20" dur="300"/>
                                        <p:tgtEl>
                                          <p:spTgt spid="40"/>
                                        </p:tgtEl>
                                      </p:cBhvr>
                                    </p:animEffect>
                                  </p:childTnLst>
                                </p:cTn>
                              </p:par>
                            </p:childTnLst>
                          </p:cTn>
                        </p:par>
                        <p:par>
                          <p:cTn id="21" fill="hold" nodeType="afterGroup">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ipe(up)">
                                      <p:cBhvr>
                                        <p:cTn id="24" dur="500"/>
                                        <p:tgtEl>
                                          <p:spTgt spid="42"/>
                                        </p:tgtEl>
                                      </p:cBhvr>
                                    </p:animEffect>
                                  </p:childTnLst>
                                </p:cTn>
                              </p:par>
                            </p:childTnLst>
                          </p:cTn>
                        </p:par>
                        <p:par>
                          <p:cTn id="25" fill="hold" nodeType="afterGroup">
                            <p:stCondLst>
                              <p:cond delay="1500"/>
                            </p:stCondLst>
                            <p:childTnLst>
                              <p:par>
                                <p:cTn id="26" presetID="31" presetClass="entr" presetSubtype="0" fill="hold" grpId="0" nodeType="afterEffect">
                                  <p:stCondLst>
                                    <p:cond delay="0"/>
                                  </p:stCondLst>
                                  <p:childTnLst>
                                    <p:set>
                                      <p:cBhvr>
                                        <p:cTn id="27" dur="1" fill="hold">
                                          <p:stCondLst>
                                            <p:cond delay="0"/>
                                          </p:stCondLst>
                                        </p:cTn>
                                        <p:tgtEl>
                                          <p:spTgt spid="56"/>
                                        </p:tgtEl>
                                        <p:attrNameLst>
                                          <p:attrName>style.visibility</p:attrName>
                                        </p:attrNameLst>
                                      </p:cBhvr>
                                      <p:to>
                                        <p:strVal val="visible"/>
                                      </p:to>
                                    </p:set>
                                    <p:anim calcmode="lin" valueType="num">
                                      <p:cBhvr>
                                        <p:cTn id="28" dur="500" fill="hold"/>
                                        <p:tgtEl>
                                          <p:spTgt spid="56"/>
                                        </p:tgtEl>
                                        <p:attrNameLst>
                                          <p:attrName>ppt_w</p:attrName>
                                        </p:attrNameLst>
                                      </p:cBhvr>
                                      <p:tavLst>
                                        <p:tav tm="0">
                                          <p:val>
                                            <p:fltVal val="0"/>
                                          </p:val>
                                        </p:tav>
                                        <p:tav tm="100000">
                                          <p:val>
                                            <p:strVal val="#ppt_w"/>
                                          </p:val>
                                        </p:tav>
                                      </p:tavLst>
                                    </p:anim>
                                    <p:anim calcmode="lin" valueType="num">
                                      <p:cBhvr>
                                        <p:cTn id="29" dur="500" fill="hold"/>
                                        <p:tgtEl>
                                          <p:spTgt spid="56"/>
                                        </p:tgtEl>
                                        <p:attrNameLst>
                                          <p:attrName>ppt_h</p:attrName>
                                        </p:attrNameLst>
                                      </p:cBhvr>
                                      <p:tavLst>
                                        <p:tav tm="0">
                                          <p:val>
                                            <p:fltVal val="0"/>
                                          </p:val>
                                        </p:tav>
                                        <p:tav tm="100000">
                                          <p:val>
                                            <p:strVal val="#ppt_h"/>
                                          </p:val>
                                        </p:tav>
                                      </p:tavLst>
                                    </p:anim>
                                    <p:anim calcmode="lin" valueType="num">
                                      <p:cBhvr>
                                        <p:cTn id="30" dur="500" fill="hold"/>
                                        <p:tgtEl>
                                          <p:spTgt spid="56"/>
                                        </p:tgtEl>
                                        <p:attrNameLst>
                                          <p:attrName>style.rotation</p:attrName>
                                        </p:attrNameLst>
                                      </p:cBhvr>
                                      <p:tavLst>
                                        <p:tav tm="0">
                                          <p:val>
                                            <p:fltVal val="90"/>
                                          </p:val>
                                        </p:tav>
                                        <p:tav tm="100000">
                                          <p:val>
                                            <p:fltVal val="0"/>
                                          </p:val>
                                        </p:tav>
                                      </p:tavLst>
                                    </p:anim>
                                    <p:animEffect transition="in" filter="fade">
                                      <p:cBhvr>
                                        <p:cTn id="31" dur="500"/>
                                        <p:tgtEl>
                                          <p:spTgt spid="56"/>
                                        </p:tgtEl>
                                      </p:cBhvr>
                                    </p:animEffect>
                                  </p:childTnLst>
                                </p:cTn>
                              </p:par>
                            </p:childTnLst>
                          </p:cTn>
                        </p:par>
                        <p:par>
                          <p:cTn id="32" fill="hold" nodeType="afterGroup">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childTnLst>
                          </p:cTn>
                        </p:par>
                        <p:par>
                          <p:cTn id="36" fill="hold" nodeType="afterGroup">
                            <p:stCondLst>
                              <p:cond delay="2500"/>
                            </p:stCondLst>
                            <p:childTnLst>
                              <p:par>
                                <p:cTn id="37" presetID="22" presetClass="entr" presetSubtype="4"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down)">
                                      <p:cBhvr>
                                        <p:cTn id="39" dur="300"/>
                                        <p:tgtEl>
                                          <p:spTgt spid="43"/>
                                        </p:tgtEl>
                                      </p:cBhvr>
                                    </p:animEffect>
                                  </p:childTnLst>
                                </p:cTn>
                              </p:par>
                            </p:childTnLst>
                          </p:cTn>
                        </p:par>
                        <p:par>
                          <p:cTn id="40" fill="hold" nodeType="afterGroup">
                            <p:stCondLst>
                              <p:cond delay="2800"/>
                            </p:stCondLst>
                            <p:childTnLst>
                              <p:par>
                                <p:cTn id="41" presetID="22" presetClass="entr" presetSubtype="1" fill="hold" grpId="0"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wipe(up)">
                                      <p:cBhvr>
                                        <p:cTn id="43" dur="500"/>
                                        <p:tgtEl>
                                          <p:spTgt spid="45"/>
                                        </p:tgtEl>
                                      </p:cBhvr>
                                    </p:animEffect>
                                  </p:childTnLst>
                                </p:cTn>
                              </p:par>
                            </p:childTnLst>
                          </p:cTn>
                        </p:par>
                        <p:par>
                          <p:cTn id="44" fill="hold" nodeType="afterGroup">
                            <p:stCondLst>
                              <p:cond delay="3300"/>
                            </p:stCondLst>
                            <p:childTnLst>
                              <p:par>
                                <p:cTn id="45" presetID="31" presetClass="entr" presetSubtype="0"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 calcmode="lin" valueType="num">
                                      <p:cBhvr>
                                        <p:cTn id="49" dur="500" fill="hold"/>
                                        <p:tgtEl>
                                          <p:spTgt spid="58"/>
                                        </p:tgtEl>
                                        <p:attrNameLst>
                                          <p:attrName>style.rotation</p:attrName>
                                        </p:attrNameLst>
                                      </p:cBhvr>
                                      <p:tavLst>
                                        <p:tav tm="0">
                                          <p:val>
                                            <p:fltVal val="90"/>
                                          </p:val>
                                        </p:tav>
                                        <p:tav tm="100000">
                                          <p:val>
                                            <p:fltVal val="0"/>
                                          </p:val>
                                        </p:tav>
                                      </p:tavLst>
                                    </p:anim>
                                    <p:animEffect transition="in" filter="fade">
                                      <p:cBhvr>
                                        <p:cTn id="50" dur="500"/>
                                        <p:tgtEl>
                                          <p:spTgt spid="58"/>
                                        </p:tgtEl>
                                      </p:cBhvr>
                                    </p:animEffect>
                                  </p:childTnLst>
                                </p:cTn>
                              </p:par>
                            </p:childTnLst>
                          </p:cTn>
                        </p:par>
                        <p:par>
                          <p:cTn id="51" fill="hold" nodeType="afterGroup">
                            <p:stCondLst>
                              <p:cond delay="3800"/>
                            </p:stCondLst>
                            <p:childTnLst>
                              <p:par>
                                <p:cTn id="52" presetID="22" presetClass="entr" presetSubtype="8" fill="hold" grpId="0" nodeType="after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wipe(left)">
                                      <p:cBhvr>
                                        <p:cTn id="54" dur="500"/>
                                        <p:tgtEl>
                                          <p:spTgt spid="57"/>
                                        </p:tgtEl>
                                      </p:cBhvr>
                                    </p:animEffect>
                                  </p:childTnLst>
                                </p:cTn>
                              </p:par>
                            </p:childTnLst>
                          </p:cTn>
                        </p:par>
                        <p:par>
                          <p:cTn id="55" fill="hold" nodeType="afterGroup">
                            <p:stCondLst>
                              <p:cond delay="4300"/>
                            </p:stCondLst>
                            <p:childTnLst>
                              <p:par>
                                <p:cTn id="56" presetID="22" presetClass="entr" presetSubtype="4" fill="hold" nodeType="after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wipe(down)">
                                      <p:cBhvr>
                                        <p:cTn id="58" dur="300"/>
                                        <p:tgtEl>
                                          <p:spTgt spid="46"/>
                                        </p:tgtEl>
                                      </p:cBhvr>
                                    </p:animEffect>
                                  </p:childTnLst>
                                </p:cTn>
                              </p:par>
                            </p:childTnLst>
                          </p:cTn>
                        </p:par>
                        <p:par>
                          <p:cTn id="59" fill="hold" nodeType="afterGroup">
                            <p:stCondLst>
                              <p:cond delay="4600"/>
                            </p:stCondLst>
                            <p:childTnLst>
                              <p:par>
                                <p:cTn id="60" presetID="22" presetClass="entr" presetSubtype="1" fill="hold" grpId="0" nodeType="after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wipe(up)">
                                      <p:cBhvr>
                                        <p:cTn id="62" dur="500"/>
                                        <p:tgtEl>
                                          <p:spTgt spid="48"/>
                                        </p:tgtEl>
                                      </p:cBhvr>
                                    </p:animEffect>
                                  </p:childTnLst>
                                </p:cTn>
                              </p:par>
                            </p:childTnLst>
                          </p:cTn>
                        </p:par>
                        <p:par>
                          <p:cTn id="63" fill="hold" nodeType="afterGroup">
                            <p:stCondLst>
                              <p:cond delay="5100"/>
                            </p:stCondLst>
                            <p:childTnLst>
                              <p:par>
                                <p:cTn id="64" presetID="31" presetClass="entr" presetSubtype="0" fill="hold" grpId="0" nodeType="afterEffect">
                                  <p:stCondLst>
                                    <p:cond delay="0"/>
                                  </p:stCondLst>
                                  <p:childTnLst>
                                    <p:set>
                                      <p:cBhvr>
                                        <p:cTn id="65" dur="1" fill="hold">
                                          <p:stCondLst>
                                            <p:cond delay="0"/>
                                          </p:stCondLst>
                                        </p:cTn>
                                        <p:tgtEl>
                                          <p:spTgt spid="60"/>
                                        </p:tgtEl>
                                        <p:attrNameLst>
                                          <p:attrName>style.visibility</p:attrName>
                                        </p:attrNameLst>
                                      </p:cBhvr>
                                      <p:to>
                                        <p:strVal val="visible"/>
                                      </p:to>
                                    </p:set>
                                    <p:anim calcmode="lin" valueType="num">
                                      <p:cBhvr>
                                        <p:cTn id="66" dur="500" fill="hold"/>
                                        <p:tgtEl>
                                          <p:spTgt spid="60"/>
                                        </p:tgtEl>
                                        <p:attrNameLst>
                                          <p:attrName>ppt_w</p:attrName>
                                        </p:attrNameLst>
                                      </p:cBhvr>
                                      <p:tavLst>
                                        <p:tav tm="0">
                                          <p:val>
                                            <p:fltVal val="0"/>
                                          </p:val>
                                        </p:tav>
                                        <p:tav tm="100000">
                                          <p:val>
                                            <p:strVal val="#ppt_w"/>
                                          </p:val>
                                        </p:tav>
                                      </p:tavLst>
                                    </p:anim>
                                    <p:anim calcmode="lin" valueType="num">
                                      <p:cBhvr>
                                        <p:cTn id="67" dur="500" fill="hold"/>
                                        <p:tgtEl>
                                          <p:spTgt spid="60"/>
                                        </p:tgtEl>
                                        <p:attrNameLst>
                                          <p:attrName>ppt_h</p:attrName>
                                        </p:attrNameLst>
                                      </p:cBhvr>
                                      <p:tavLst>
                                        <p:tav tm="0">
                                          <p:val>
                                            <p:fltVal val="0"/>
                                          </p:val>
                                        </p:tav>
                                        <p:tav tm="100000">
                                          <p:val>
                                            <p:strVal val="#ppt_h"/>
                                          </p:val>
                                        </p:tav>
                                      </p:tavLst>
                                    </p:anim>
                                    <p:anim calcmode="lin" valueType="num">
                                      <p:cBhvr>
                                        <p:cTn id="68" dur="500" fill="hold"/>
                                        <p:tgtEl>
                                          <p:spTgt spid="60"/>
                                        </p:tgtEl>
                                        <p:attrNameLst>
                                          <p:attrName>style.rotation</p:attrName>
                                        </p:attrNameLst>
                                      </p:cBhvr>
                                      <p:tavLst>
                                        <p:tav tm="0">
                                          <p:val>
                                            <p:fltVal val="90"/>
                                          </p:val>
                                        </p:tav>
                                        <p:tav tm="100000">
                                          <p:val>
                                            <p:fltVal val="0"/>
                                          </p:val>
                                        </p:tav>
                                      </p:tavLst>
                                    </p:anim>
                                    <p:animEffect transition="in" filter="fade">
                                      <p:cBhvr>
                                        <p:cTn id="69" dur="500"/>
                                        <p:tgtEl>
                                          <p:spTgt spid="60"/>
                                        </p:tgtEl>
                                      </p:cBhvr>
                                    </p:animEffect>
                                  </p:childTnLst>
                                </p:cTn>
                              </p:par>
                            </p:childTnLst>
                          </p:cTn>
                        </p:par>
                        <p:par>
                          <p:cTn id="70" fill="hold" nodeType="afterGroup">
                            <p:stCondLst>
                              <p:cond delay="5600"/>
                            </p:stCondLst>
                            <p:childTnLst>
                              <p:par>
                                <p:cTn id="71" presetID="22" presetClass="entr" presetSubtype="8" fill="hold" grpId="0" nodeType="afterEffect">
                                  <p:stCondLst>
                                    <p:cond delay="0"/>
                                  </p:stCondLst>
                                  <p:childTnLst>
                                    <p:set>
                                      <p:cBhvr>
                                        <p:cTn id="72" dur="1" fill="hold">
                                          <p:stCondLst>
                                            <p:cond delay="0"/>
                                          </p:stCondLst>
                                        </p:cTn>
                                        <p:tgtEl>
                                          <p:spTgt spid="59"/>
                                        </p:tgtEl>
                                        <p:attrNameLst>
                                          <p:attrName>style.visibility</p:attrName>
                                        </p:attrNameLst>
                                      </p:cBhvr>
                                      <p:to>
                                        <p:strVal val="visible"/>
                                      </p:to>
                                    </p:set>
                                    <p:animEffect transition="in" filter="wipe(left)">
                                      <p:cBhvr>
                                        <p:cTn id="73" dur="500"/>
                                        <p:tgtEl>
                                          <p:spTgt spid="59"/>
                                        </p:tgtEl>
                                      </p:cBhvr>
                                    </p:animEffect>
                                  </p:childTnLst>
                                </p:cTn>
                              </p:par>
                              <p:par>
                                <p:cTn id="74" presetID="2" presetClass="entr" presetSubtype="12" fill="hold" nodeType="withEffect">
                                  <p:stCondLst>
                                    <p:cond delay="200"/>
                                  </p:stCondLst>
                                  <p:childTnLst>
                                    <p:set>
                                      <p:cBhvr>
                                        <p:cTn id="75" dur="1" fill="hold">
                                          <p:stCondLst>
                                            <p:cond delay="0"/>
                                          </p:stCondLst>
                                        </p:cTn>
                                        <p:tgtEl>
                                          <p:spTgt spid="36"/>
                                        </p:tgtEl>
                                        <p:attrNameLst>
                                          <p:attrName>style.visibility</p:attrName>
                                        </p:attrNameLst>
                                      </p:cBhvr>
                                      <p:to>
                                        <p:strVal val="visible"/>
                                      </p:to>
                                    </p:set>
                                    <p:anim calcmode="lin" valueType="num">
                                      <p:cBhvr additive="base">
                                        <p:cTn id="76" dur="500" fill="hold"/>
                                        <p:tgtEl>
                                          <p:spTgt spid="36"/>
                                        </p:tgtEl>
                                        <p:attrNameLst>
                                          <p:attrName>ppt_x</p:attrName>
                                        </p:attrNameLst>
                                      </p:cBhvr>
                                      <p:tavLst>
                                        <p:tav tm="0">
                                          <p:val>
                                            <p:strVal val="0-#ppt_w/2"/>
                                          </p:val>
                                        </p:tav>
                                        <p:tav tm="100000">
                                          <p:val>
                                            <p:strVal val="#ppt_x"/>
                                          </p:val>
                                        </p:tav>
                                      </p:tavLst>
                                    </p:anim>
                                    <p:anim calcmode="lin" valueType="num">
                                      <p:cBhvr additive="base">
                                        <p:cTn id="77" dur="500" fill="hold"/>
                                        <p:tgtEl>
                                          <p:spTgt spid="36"/>
                                        </p:tgtEl>
                                        <p:attrNameLst>
                                          <p:attrName>ppt_y</p:attrName>
                                        </p:attrNameLst>
                                      </p:cBhvr>
                                      <p:tavLst>
                                        <p:tav tm="0">
                                          <p:val>
                                            <p:strVal val="1+#ppt_h/2"/>
                                          </p:val>
                                        </p:tav>
                                        <p:tav tm="100000">
                                          <p:val>
                                            <p:strVal val="#ppt_y"/>
                                          </p:val>
                                        </p:tav>
                                      </p:tavLst>
                                    </p:anim>
                                  </p:childTnLst>
                                </p:cTn>
                              </p:par>
                            </p:childTnLst>
                          </p:cTn>
                        </p:par>
                        <p:par>
                          <p:cTn id="78" fill="hold" nodeType="afterGroup">
                            <p:stCondLst>
                              <p:cond delay="6300"/>
                            </p:stCondLst>
                            <p:childTnLst>
                              <p:par>
                                <p:cTn id="79" presetID="22" presetClass="entr" presetSubtype="4" fill="hold" nodeType="after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wipe(down)">
                                      <p:cBhvr>
                                        <p:cTn id="81" dur="300"/>
                                        <p:tgtEl>
                                          <p:spTgt spid="35"/>
                                        </p:tgtEl>
                                      </p:cBhvr>
                                    </p:animEffect>
                                  </p:childTnLst>
                                </p:cTn>
                              </p:par>
                            </p:childTnLst>
                          </p:cTn>
                        </p:par>
                        <p:par>
                          <p:cTn id="82" fill="hold" nodeType="afterGroup">
                            <p:stCondLst>
                              <p:cond delay="6600"/>
                            </p:stCondLst>
                            <p:childTnLst>
                              <p:par>
                                <p:cTn id="83" presetID="22" presetClass="entr" presetSubtype="1"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wipe(up)">
                                      <p:cBhvr>
                                        <p:cTn id="85" dur="500"/>
                                        <p:tgtEl>
                                          <p:spTgt spid="37"/>
                                        </p:tgtEl>
                                      </p:cBhvr>
                                    </p:animEffect>
                                  </p:childTnLst>
                                </p:cTn>
                              </p:par>
                            </p:childTnLst>
                          </p:cTn>
                        </p:par>
                        <p:par>
                          <p:cTn id="86" fill="hold" nodeType="afterGroup">
                            <p:stCondLst>
                              <p:cond delay="7100"/>
                            </p:stCondLst>
                            <p:childTnLst>
                              <p:par>
                                <p:cTn id="87" presetID="31" presetClass="entr" presetSubtype="0" fill="hold" grpId="0" nodeType="afterEffect">
                                  <p:stCondLst>
                                    <p:cond delay="0"/>
                                  </p:stCondLst>
                                  <p:childTnLst>
                                    <p:set>
                                      <p:cBhvr>
                                        <p:cTn id="88" dur="1" fill="hold">
                                          <p:stCondLst>
                                            <p:cond delay="0"/>
                                          </p:stCondLst>
                                        </p:cTn>
                                        <p:tgtEl>
                                          <p:spTgt spid="39"/>
                                        </p:tgtEl>
                                        <p:attrNameLst>
                                          <p:attrName>style.visibility</p:attrName>
                                        </p:attrNameLst>
                                      </p:cBhvr>
                                      <p:to>
                                        <p:strVal val="visible"/>
                                      </p:to>
                                    </p:set>
                                    <p:anim calcmode="lin" valueType="num">
                                      <p:cBhvr>
                                        <p:cTn id="89" dur="500" fill="hold"/>
                                        <p:tgtEl>
                                          <p:spTgt spid="39"/>
                                        </p:tgtEl>
                                        <p:attrNameLst>
                                          <p:attrName>ppt_w</p:attrName>
                                        </p:attrNameLst>
                                      </p:cBhvr>
                                      <p:tavLst>
                                        <p:tav tm="0">
                                          <p:val>
                                            <p:fltVal val="0"/>
                                          </p:val>
                                        </p:tav>
                                        <p:tav tm="100000">
                                          <p:val>
                                            <p:strVal val="#ppt_w"/>
                                          </p:val>
                                        </p:tav>
                                      </p:tavLst>
                                    </p:anim>
                                    <p:anim calcmode="lin" valueType="num">
                                      <p:cBhvr>
                                        <p:cTn id="90" dur="500" fill="hold"/>
                                        <p:tgtEl>
                                          <p:spTgt spid="39"/>
                                        </p:tgtEl>
                                        <p:attrNameLst>
                                          <p:attrName>ppt_h</p:attrName>
                                        </p:attrNameLst>
                                      </p:cBhvr>
                                      <p:tavLst>
                                        <p:tav tm="0">
                                          <p:val>
                                            <p:fltVal val="0"/>
                                          </p:val>
                                        </p:tav>
                                        <p:tav tm="100000">
                                          <p:val>
                                            <p:strVal val="#ppt_h"/>
                                          </p:val>
                                        </p:tav>
                                      </p:tavLst>
                                    </p:anim>
                                    <p:anim calcmode="lin" valueType="num">
                                      <p:cBhvr>
                                        <p:cTn id="91" dur="500" fill="hold"/>
                                        <p:tgtEl>
                                          <p:spTgt spid="39"/>
                                        </p:tgtEl>
                                        <p:attrNameLst>
                                          <p:attrName>style.rotation</p:attrName>
                                        </p:attrNameLst>
                                      </p:cBhvr>
                                      <p:tavLst>
                                        <p:tav tm="0">
                                          <p:val>
                                            <p:fltVal val="90"/>
                                          </p:val>
                                        </p:tav>
                                        <p:tav tm="100000">
                                          <p:val>
                                            <p:fltVal val="0"/>
                                          </p:val>
                                        </p:tav>
                                      </p:tavLst>
                                    </p:anim>
                                    <p:animEffect transition="in" filter="fade">
                                      <p:cBhvr>
                                        <p:cTn id="92" dur="500"/>
                                        <p:tgtEl>
                                          <p:spTgt spid="39"/>
                                        </p:tgtEl>
                                      </p:cBhvr>
                                    </p:animEffect>
                                  </p:childTnLst>
                                </p:cTn>
                              </p:par>
                            </p:childTnLst>
                          </p:cTn>
                        </p:par>
                        <p:par>
                          <p:cTn id="93" fill="hold" nodeType="afterGroup">
                            <p:stCondLst>
                              <p:cond delay="7600"/>
                            </p:stCondLst>
                            <p:childTnLst>
                              <p:par>
                                <p:cTn id="94" presetID="22" presetClass="entr" presetSubtype="8" fill="hold" grpId="0" nodeType="after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wipe(left)">
                                      <p:cBhvr>
                                        <p:cTn id="9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5" grpId="0" animBg="1"/>
      <p:bldP spid="48" grpId="0" animBg="1"/>
      <p:bldP spid="55" grpId="0"/>
      <p:bldP spid="56" grpId="0"/>
      <p:bldP spid="57" grpId="0"/>
      <p:bldP spid="58" grpId="0"/>
      <p:bldP spid="59" grpId="0"/>
      <p:bldP spid="60" grpId="0"/>
      <p:bldP spid="37" grpId="0" animBg="1"/>
      <p:bldP spid="38"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reeform 5">
            <a:extLst>
              <a:ext uri="{FF2B5EF4-FFF2-40B4-BE49-F238E27FC236}">
                <a16:creationId xmlns:a16="http://schemas.microsoft.com/office/drawing/2014/main" id="{44F09B78-A9D7-430F-8446-06A29D85E568}"/>
              </a:ext>
            </a:extLst>
          </p:cNvPr>
          <p:cNvSpPr>
            <a:spLocks/>
          </p:cNvSpPr>
          <p:nvPr/>
        </p:nvSpPr>
        <p:spPr bwMode="auto">
          <a:xfrm>
            <a:off x="2792517" y="1966938"/>
            <a:ext cx="6207022" cy="2077988"/>
          </a:xfrm>
          <a:custGeom>
            <a:avLst/>
            <a:gdLst>
              <a:gd name="T0" fmla="*/ 2147483646 w 11039"/>
              <a:gd name="T1" fmla="*/ 0 h 3662"/>
              <a:gd name="T2" fmla="*/ 2147483646 w 11039"/>
              <a:gd name="T3" fmla="*/ 0 h 3662"/>
              <a:gd name="T4" fmla="*/ 2147483646 w 11039"/>
              <a:gd name="T5" fmla="*/ 2147483646 h 3662"/>
              <a:gd name="T6" fmla="*/ 0 w 11039"/>
              <a:gd name="T7" fmla="*/ 2147483646 h 3662"/>
              <a:gd name="T8" fmla="*/ 2147483646 w 11039"/>
              <a:gd name="T9" fmla="*/ 0 h 36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39" h="3662">
                <a:moveTo>
                  <a:pt x="1136" y="0"/>
                </a:moveTo>
                <a:lnTo>
                  <a:pt x="11039" y="0"/>
                </a:lnTo>
                <a:lnTo>
                  <a:pt x="11039" y="3662"/>
                </a:lnTo>
                <a:lnTo>
                  <a:pt x="0" y="3662"/>
                </a:lnTo>
                <a:lnTo>
                  <a:pt x="1136"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8195" name="Freeform 6">
            <a:extLst>
              <a:ext uri="{FF2B5EF4-FFF2-40B4-BE49-F238E27FC236}">
                <a16:creationId xmlns:a16="http://schemas.microsoft.com/office/drawing/2014/main" id="{7BFF4E4B-36E4-4BD4-B546-045890379822}"/>
              </a:ext>
            </a:extLst>
          </p:cNvPr>
          <p:cNvSpPr>
            <a:spLocks/>
          </p:cNvSpPr>
          <p:nvPr/>
        </p:nvSpPr>
        <p:spPr bwMode="auto">
          <a:xfrm>
            <a:off x="0" y="1966938"/>
            <a:ext cx="3355939" cy="2077988"/>
          </a:xfrm>
          <a:custGeom>
            <a:avLst/>
            <a:gdLst>
              <a:gd name="T0" fmla="*/ 2147483646 w 5970"/>
              <a:gd name="T1" fmla="*/ 0 h 3662"/>
              <a:gd name="T2" fmla="*/ 2147483646 w 5970"/>
              <a:gd name="T3" fmla="*/ 2147483646 h 3662"/>
              <a:gd name="T4" fmla="*/ 0 w 5970"/>
              <a:gd name="T5" fmla="*/ 2147483646 h 3662"/>
              <a:gd name="T6" fmla="*/ 2147483646 w 5970"/>
              <a:gd name="T7" fmla="*/ 0 h 3662"/>
              <a:gd name="T8" fmla="*/ 2147483646 w 5970"/>
              <a:gd name="T9" fmla="*/ 0 h 36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70" h="3662">
                <a:moveTo>
                  <a:pt x="5970" y="0"/>
                </a:moveTo>
                <a:lnTo>
                  <a:pt x="4846" y="3662"/>
                </a:lnTo>
                <a:lnTo>
                  <a:pt x="0" y="3662"/>
                </a:lnTo>
                <a:lnTo>
                  <a:pt x="3" y="0"/>
                </a:lnTo>
                <a:lnTo>
                  <a:pt x="597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8196" name="TextBox 10">
            <a:extLst>
              <a:ext uri="{FF2B5EF4-FFF2-40B4-BE49-F238E27FC236}">
                <a16:creationId xmlns:a16="http://schemas.microsoft.com/office/drawing/2014/main" id="{0E0A2D3C-DFAA-4013-BEF3-FBEA0BBBD029}"/>
              </a:ext>
            </a:extLst>
          </p:cNvPr>
          <p:cNvSpPr txBox="1">
            <a:spLocks noChangeArrowheads="1"/>
          </p:cNvSpPr>
          <p:nvPr/>
        </p:nvSpPr>
        <p:spPr bwMode="auto">
          <a:xfrm>
            <a:off x="3412163" y="2687322"/>
            <a:ext cx="561379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4500" b="1" dirty="0">
                <a:solidFill>
                  <a:srgbClr val="FFFFFF"/>
                </a:solidFill>
                <a:latin typeface="微软雅黑" panose="020B0503020204020204" pitchFamily="34" charset="-122"/>
                <a:ea typeface="宋体" panose="02010600030101010101" pitchFamily="2" charset="-122"/>
              </a:rPr>
              <a:t>实验室安全的重要性</a:t>
            </a:r>
          </a:p>
        </p:txBody>
      </p:sp>
      <p:sp>
        <p:nvSpPr>
          <p:cNvPr id="12" name="TextBox 11">
            <a:extLst>
              <a:ext uri="{FF2B5EF4-FFF2-40B4-BE49-F238E27FC236}">
                <a16:creationId xmlns:a16="http://schemas.microsoft.com/office/drawing/2014/main" id="{DCFFC708-912F-47A9-B856-AEB20D976211}"/>
              </a:ext>
            </a:extLst>
          </p:cNvPr>
          <p:cNvSpPr txBox="1"/>
          <p:nvPr/>
        </p:nvSpPr>
        <p:spPr>
          <a:xfrm>
            <a:off x="1420857" y="1966938"/>
            <a:ext cx="1345240" cy="2352054"/>
          </a:xfrm>
          <a:prstGeom prst="rect">
            <a:avLst/>
          </a:prstGeom>
          <a:noFill/>
        </p:spPr>
        <p:txBody>
          <a:bodyPr wrap="none">
            <a:spAutoFit/>
          </a:bodyPr>
          <a:lstStyle/>
          <a:p>
            <a:pPr eaLnBrk="1" hangingPunct="1">
              <a:buFont typeface="Arial" pitchFamily="34" charset="0"/>
              <a:buNone/>
              <a:defRPr/>
            </a:pPr>
            <a:r>
              <a:rPr lang="en-US" altLang="zh-CN" sz="14684" b="1" dirty="0">
                <a:solidFill>
                  <a:schemeClr val="accent2"/>
                </a:solidFill>
                <a:latin typeface="+mj-ea"/>
                <a:ea typeface="+mj-ea"/>
              </a:rPr>
              <a:t>1</a:t>
            </a:r>
            <a:endParaRPr lang="zh-CN" altLang="en-US" sz="14684" b="1" dirty="0">
              <a:solidFill>
                <a:schemeClr val="accent2"/>
              </a:solidFill>
              <a:latin typeface="+mj-ea"/>
              <a:ea typeface="+mj-ea"/>
            </a:endParaRPr>
          </a:p>
        </p:txBody>
      </p:sp>
      <p:sp>
        <p:nvSpPr>
          <p:cNvPr id="8198" name="TextBox 13">
            <a:extLst>
              <a:ext uri="{FF2B5EF4-FFF2-40B4-BE49-F238E27FC236}">
                <a16:creationId xmlns:a16="http://schemas.microsoft.com/office/drawing/2014/main" id="{C56DC811-AAE1-4C18-9411-9857C15C7A57}"/>
              </a:ext>
            </a:extLst>
          </p:cNvPr>
          <p:cNvSpPr txBox="1">
            <a:spLocks noChangeArrowheads="1"/>
          </p:cNvSpPr>
          <p:nvPr/>
        </p:nvSpPr>
        <p:spPr bwMode="auto">
          <a:xfrm>
            <a:off x="814094" y="3336254"/>
            <a:ext cx="809837" cy="50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656">
                <a:solidFill>
                  <a:schemeClr val="accent2"/>
                </a:solidFill>
                <a:ea typeface="宋体" panose="02010600030101010101" pitchFamily="2" charset="-122"/>
              </a:rPr>
              <a:t>Part</a:t>
            </a:r>
            <a:endParaRPr lang="zh-CN" altLang="en-US" sz="2656">
              <a:solidFill>
                <a:schemeClr val="accent2"/>
              </a:solidFill>
              <a:ea typeface="宋体" panose="02010600030101010101" pitchFamily="2" charset="-122"/>
            </a:endParaRPr>
          </a:p>
        </p:txBody>
      </p:sp>
    </p:spTree>
  </p:cSld>
  <p:clrMapOvr>
    <a:masterClrMapping/>
  </p:clrMapOvr>
  <p:transition spd="slow" advTm="5220">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B5A301CC-8993-4EC1-A02C-C5AAF6D28509}"/>
              </a:ext>
            </a:extLst>
          </p:cNvPr>
          <p:cNvSpPr>
            <a:spLocks/>
          </p:cNvSpPr>
          <p:nvPr/>
        </p:nvSpPr>
        <p:spPr bwMode="auto">
          <a:xfrm>
            <a:off x="0" y="6409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1E3BB7B6-6958-4F8E-81CB-52A69104BF76}"/>
              </a:ext>
            </a:extLst>
          </p:cNvPr>
          <p:cNvSpPr>
            <a:spLocks/>
          </p:cNvSpPr>
          <p:nvPr/>
        </p:nvSpPr>
        <p:spPr bwMode="auto">
          <a:xfrm>
            <a:off x="0" y="522654"/>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1AD5A230-9AF9-4316-9223-0D91F6CCC313}"/>
              </a:ext>
            </a:extLst>
          </p:cNvPr>
          <p:cNvSpPr txBox="1">
            <a:spLocks noChangeArrowheads="1"/>
          </p:cNvSpPr>
          <p:nvPr/>
        </p:nvSpPr>
        <p:spPr bwMode="auto">
          <a:xfrm>
            <a:off x="354921" y="590593"/>
            <a:ext cx="2992719" cy="4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361" b="1" dirty="0">
                <a:solidFill>
                  <a:schemeClr val="tx1"/>
                </a:solidFill>
                <a:latin typeface="微软雅黑" panose="020B0503020204020204" pitchFamily="34" charset="-122"/>
              </a:rPr>
              <a:t>什么是大学实验室？</a:t>
            </a:r>
          </a:p>
        </p:txBody>
      </p:sp>
      <p:sp>
        <p:nvSpPr>
          <p:cNvPr id="10245" name="文本占位符 52226">
            <a:extLst>
              <a:ext uri="{FF2B5EF4-FFF2-40B4-BE49-F238E27FC236}">
                <a16:creationId xmlns:a16="http://schemas.microsoft.com/office/drawing/2014/main" id="{03D63152-5D44-4526-A0A9-E9D47F0A8412}"/>
              </a:ext>
            </a:extLst>
          </p:cNvPr>
          <p:cNvSpPr txBox="1">
            <a:spLocks noChangeArrowheads="1"/>
          </p:cNvSpPr>
          <p:nvPr/>
        </p:nvSpPr>
        <p:spPr bwMode="auto">
          <a:xfrm>
            <a:off x="3969731" y="2846627"/>
            <a:ext cx="4016584" cy="243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lnSpc>
                <a:spcPct val="150000"/>
              </a:lnSpc>
              <a:spcBef>
                <a:spcPct val="0"/>
              </a:spcBef>
              <a:buFontTx/>
              <a:buNone/>
            </a:pPr>
            <a:r>
              <a:rPr lang="zh-CN" altLang="en-US" sz="1476" dirty="0">
                <a:latin typeface="微软雅黑" panose="020B0503020204020204" pitchFamily="34" charset="-122"/>
              </a:rPr>
              <a:t>实验室是现代大学的心脏。高等学校实验室作为实验教学的基地，既是培训本科生、研究生实验能力及专业技能的重要场所，又是培养学生创新能力和科研素质的重要基地，是高等教育“培养适应新世纪我国现代化建设需要的具有创新精神、实践能力和创业精神的素质人才”的重要领域。</a:t>
            </a:r>
          </a:p>
        </p:txBody>
      </p:sp>
      <p:sp>
        <p:nvSpPr>
          <p:cNvPr id="10246" name="椭圆 1">
            <a:extLst>
              <a:ext uri="{FF2B5EF4-FFF2-40B4-BE49-F238E27FC236}">
                <a16:creationId xmlns:a16="http://schemas.microsoft.com/office/drawing/2014/main" id="{8B12ED98-78A3-48A8-9147-0FF7DF464742}"/>
              </a:ext>
            </a:extLst>
          </p:cNvPr>
          <p:cNvSpPr>
            <a:spLocks noChangeArrowheads="1"/>
          </p:cNvSpPr>
          <p:nvPr/>
        </p:nvSpPr>
        <p:spPr bwMode="auto">
          <a:xfrm>
            <a:off x="4021270" y="1784206"/>
            <a:ext cx="837520" cy="836349"/>
          </a:xfrm>
          <a:prstGeom prst="ellipse">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28">
              <a:solidFill>
                <a:schemeClr val="tx1"/>
              </a:solidFill>
              <a:ea typeface="宋体" panose="02010600030101010101" pitchFamily="2" charset="-122"/>
            </a:endParaRPr>
          </a:p>
        </p:txBody>
      </p:sp>
      <p:sp>
        <p:nvSpPr>
          <p:cNvPr id="10247" name="椭圆 6">
            <a:extLst>
              <a:ext uri="{FF2B5EF4-FFF2-40B4-BE49-F238E27FC236}">
                <a16:creationId xmlns:a16="http://schemas.microsoft.com/office/drawing/2014/main" id="{7D09AB7B-1D47-4124-866B-A074B30BDE52}"/>
              </a:ext>
            </a:extLst>
          </p:cNvPr>
          <p:cNvSpPr>
            <a:spLocks noChangeArrowheads="1"/>
          </p:cNvSpPr>
          <p:nvPr/>
        </p:nvSpPr>
        <p:spPr bwMode="auto">
          <a:xfrm>
            <a:off x="5030980" y="1784206"/>
            <a:ext cx="837520" cy="836349"/>
          </a:xfrm>
          <a:prstGeom prst="ellipse">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28">
              <a:solidFill>
                <a:schemeClr val="tx1"/>
              </a:solidFill>
              <a:ea typeface="宋体" panose="02010600030101010101" pitchFamily="2" charset="-122"/>
            </a:endParaRPr>
          </a:p>
        </p:txBody>
      </p:sp>
      <p:sp>
        <p:nvSpPr>
          <p:cNvPr id="10248" name="椭圆 7">
            <a:extLst>
              <a:ext uri="{FF2B5EF4-FFF2-40B4-BE49-F238E27FC236}">
                <a16:creationId xmlns:a16="http://schemas.microsoft.com/office/drawing/2014/main" id="{FB535F98-69AB-4DCB-A4E7-F838DDB3C77F}"/>
              </a:ext>
            </a:extLst>
          </p:cNvPr>
          <p:cNvSpPr>
            <a:spLocks noChangeArrowheads="1"/>
          </p:cNvSpPr>
          <p:nvPr/>
        </p:nvSpPr>
        <p:spPr bwMode="auto">
          <a:xfrm>
            <a:off x="6040690" y="1784206"/>
            <a:ext cx="837520" cy="836349"/>
          </a:xfrm>
          <a:prstGeom prst="ellipse">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28">
              <a:solidFill>
                <a:schemeClr val="tx1"/>
              </a:solidFill>
              <a:ea typeface="宋体" panose="02010600030101010101" pitchFamily="2" charset="-122"/>
            </a:endParaRPr>
          </a:p>
        </p:txBody>
      </p:sp>
      <p:sp>
        <p:nvSpPr>
          <p:cNvPr id="10249" name="椭圆 8">
            <a:extLst>
              <a:ext uri="{FF2B5EF4-FFF2-40B4-BE49-F238E27FC236}">
                <a16:creationId xmlns:a16="http://schemas.microsoft.com/office/drawing/2014/main" id="{86AAD1FA-FEAE-4ACE-BB1E-1A4AA6676798}"/>
              </a:ext>
            </a:extLst>
          </p:cNvPr>
          <p:cNvSpPr>
            <a:spLocks noChangeArrowheads="1"/>
          </p:cNvSpPr>
          <p:nvPr/>
        </p:nvSpPr>
        <p:spPr bwMode="auto">
          <a:xfrm>
            <a:off x="7050400" y="1784206"/>
            <a:ext cx="837520" cy="836349"/>
          </a:xfrm>
          <a:prstGeom prst="ellipse">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28">
              <a:solidFill>
                <a:schemeClr val="tx1"/>
              </a:solidFill>
              <a:ea typeface="宋体" panose="02010600030101010101" pitchFamily="2" charset="-122"/>
            </a:endParaRPr>
          </a:p>
        </p:txBody>
      </p:sp>
      <p:sp>
        <p:nvSpPr>
          <p:cNvPr id="4" name="TextBox 3">
            <a:extLst>
              <a:ext uri="{FF2B5EF4-FFF2-40B4-BE49-F238E27FC236}">
                <a16:creationId xmlns:a16="http://schemas.microsoft.com/office/drawing/2014/main" id="{7E5FA481-F7A4-4EDE-B59B-920FF0A432DA}"/>
              </a:ext>
            </a:extLst>
          </p:cNvPr>
          <p:cNvSpPr txBox="1"/>
          <p:nvPr/>
        </p:nvSpPr>
        <p:spPr>
          <a:xfrm>
            <a:off x="4086280" y="1883703"/>
            <a:ext cx="707499" cy="637354"/>
          </a:xfrm>
          <a:prstGeom prst="rect">
            <a:avLst/>
          </a:prstGeom>
          <a:noFill/>
        </p:spPr>
        <p:txBody>
          <a:bodyPr wrap="square">
            <a:spAutoFit/>
          </a:bodyPr>
          <a:lstStyle/>
          <a:p>
            <a:pPr algn="ctr" eaLnBrk="1" hangingPunct="1">
              <a:buFont typeface="Arial" pitchFamily="34" charset="0"/>
              <a:buNone/>
              <a:defRPr/>
            </a:pPr>
            <a:r>
              <a:rPr lang="zh-CN" altLang="en-US" sz="1771" b="1" dirty="0">
                <a:solidFill>
                  <a:schemeClr val="accent2"/>
                </a:solidFill>
                <a:latin typeface="+mj-ea"/>
                <a:ea typeface="+mj-ea"/>
              </a:rPr>
              <a:t>创新能力</a:t>
            </a:r>
          </a:p>
        </p:txBody>
      </p:sp>
      <p:sp>
        <p:nvSpPr>
          <p:cNvPr id="14" name="TextBox 13">
            <a:extLst>
              <a:ext uri="{FF2B5EF4-FFF2-40B4-BE49-F238E27FC236}">
                <a16:creationId xmlns:a16="http://schemas.microsoft.com/office/drawing/2014/main" id="{C49AC7E5-79DC-4C0E-A47C-51ACCDA9B112}"/>
              </a:ext>
            </a:extLst>
          </p:cNvPr>
          <p:cNvSpPr txBox="1"/>
          <p:nvPr/>
        </p:nvSpPr>
        <p:spPr>
          <a:xfrm>
            <a:off x="5128202" y="1895484"/>
            <a:ext cx="740298" cy="637354"/>
          </a:xfrm>
          <a:prstGeom prst="rect">
            <a:avLst/>
          </a:prstGeom>
          <a:noFill/>
        </p:spPr>
        <p:txBody>
          <a:bodyPr wrap="square">
            <a:spAutoFit/>
          </a:bodyPr>
          <a:lstStyle/>
          <a:p>
            <a:pPr algn="ctr" eaLnBrk="1" hangingPunct="1">
              <a:buFont typeface="Arial" pitchFamily="34" charset="0"/>
              <a:buNone/>
              <a:defRPr/>
            </a:pPr>
            <a:r>
              <a:rPr lang="zh-CN" altLang="en-US" sz="1771" b="1" dirty="0">
                <a:solidFill>
                  <a:schemeClr val="accent2"/>
                </a:solidFill>
                <a:latin typeface="+mj-ea"/>
                <a:ea typeface="+mj-ea"/>
              </a:rPr>
              <a:t>科研素质</a:t>
            </a:r>
          </a:p>
        </p:txBody>
      </p:sp>
      <p:sp>
        <p:nvSpPr>
          <p:cNvPr id="15" name="TextBox 14">
            <a:extLst>
              <a:ext uri="{FF2B5EF4-FFF2-40B4-BE49-F238E27FC236}">
                <a16:creationId xmlns:a16="http://schemas.microsoft.com/office/drawing/2014/main" id="{32FCC57F-ED10-416B-B29B-9EA6EE00CC67}"/>
              </a:ext>
            </a:extLst>
          </p:cNvPr>
          <p:cNvSpPr txBox="1"/>
          <p:nvPr/>
        </p:nvSpPr>
        <p:spPr>
          <a:xfrm>
            <a:off x="6095158" y="1895484"/>
            <a:ext cx="728584" cy="637354"/>
          </a:xfrm>
          <a:prstGeom prst="rect">
            <a:avLst/>
          </a:prstGeom>
          <a:noFill/>
        </p:spPr>
        <p:txBody>
          <a:bodyPr wrap="square">
            <a:spAutoFit/>
          </a:bodyPr>
          <a:lstStyle/>
          <a:p>
            <a:pPr algn="ctr" eaLnBrk="1" hangingPunct="1">
              <a:buFont typeface="Arial" pitchFamily="34" charset="0"/>
              <a:buNone/>
              <a:defRPr/>
            </a:pPr>
            <a:r>
              <a:rPr lang="zh-CN" altLang="en-US" sz="1771" b="1" dirty="0">
                <a:solidFill>
                  <a:schemeClr val="accent2"/>
                </a:solidFill>
                <a:latin typeface="+mj-ea"/>
                <a:ea typeface="+mj-ea"/>
              </a:rPr>
              <a:t>时间能力</a:t>
            </a:r>
          </a:p>
        </p:txBody>
      </p:sp>
      <p:sp>
        <p:nvSpPr>
          <p:cNvPr id="16" name="TextBox 15">
            <a:extLst>
              <a:ext uri="{FF2B5EF4-FFF2-40B4-BE49-F238E27FC236}">
                <a16:creationId xmlns:a16="http://schemas.microsoft.com/office/drawing/2014/main" id="{077E1E77-B015-4A6D-BF62-8B002C25D50C}"/>
              </a:ext>
            </a:extLst>
          </p:cNvPr>
          <p:cNvSpPr txBox="1"/>
          <p:nvPr/>
        </p:nvSpPr>
        <p:spPr>
          <a:xfrm>
            <a:off x="7102525" y="1883703"/>
            <a:ext cx="733269" cy="637354"/>
          </a:xfrm>
          <a:prstGeom prst="rect">
            <a:avLst/>
          </a:prstGeom>
          <a:noFill/>
        </p:spPr>
        <p:txBody>
          <a:bodyPr wrap="square">
            <a:spAutoFit/>
          </a:bodyPr>
          <a:lstStyle/>
          <a:p>
            <a:pPr algn="ctr" eaLnBrk="1" hangingPunct="1">
              <a:buFont typeface="Arial" pitchFamily="34" charset="0"/>
              <a:buNone/>
              <a:defRPr/>
            </a:pPr>
            <a:r>
              <a:rPr lang="zh-CN" altLang="en-US" sz="1771" b="1" dirty="0">
                <a:solidFill>
                  <a:schemeClr val="accent2"/>
                </a:solidFill>
                <a:latin typeface="+mj-ea"/>
                <a:ea typeface="+mj-ea"/>
              </a:rPr>
              <a:t>创业精神</a:t>
            </a:r>
          </a:p>
        </p:txBody>
      </p:sp>
      <p:pic>
        <p:nvPicPr>
          <p:cNvPr id="6" name="图片 5">
            <a:extLst>
              <a:ext uri="{FF2B5EF4-FFF2-40B4-BE49-F238E27FC236}">
                <a16:creationId xmlns:a16="http://schemas.microsoft.com/office/drawing/2014/main" id="{07F71146-8C6A-4B7D-8A0A-0B21C134C3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352" y="1598325"/>
            <a:ext cx="2592287" cy="3430968"/>
          </a:xfrm>
          <a:prstGeom prst="rect">
            <a:avLst/>
          </a:prstGeom>
        </p:spPr>
      </p:pic>
    </p:spTree>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B5A301CC-8993-4EC1-A02C-C5AAF6D28509}"/>
              </a:ext>
            </a:extLst>
          </p:cNvPr>
          <p:cNvSpPr>
            <a:spLocks/>
          </p:cNvSpPr>
          <p:nvPr/>
        </p:nvSpPr>
        <p:spPr bwMode="auto">
          <a:xfrm>
            <a:off x="0" y="6409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1E3BB7B6-6958-4F8E-81CB-52A69104BF76}"/>
              </a:ext>
            </a:extLst>
          </p:cNvPr>
          <p:cNvSpPr>
            <a:spLocks/>
          </p:cNvSpPr>
          <p:nvPr/>
        </p:nvSpPr>
        <p:spPr bwMode="auto">
          <a:xfrm>
            <a:off x="0" y="522654"/>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1AD5A230-9AF9-4316-9223-0D91F6CCC313}"/>
              </a:ext>
            </a:extLst>
          </p:cNvPr>
          <p:cNvSpPr txBox="1">
            <a:spLocks noChangeArrowheads="1"/>
          </p:cNvSpPr>
          <p:nvPr/>
        </p:nvSpPr>
        <p:spPr bwMode="auto">
          <a:xfrm>
            <a:off x="354921" y="590593"/>
            <a:ext cx="2992719" cy="4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361" b="1" dirty="0">
                <a:solidFill>
                  <a:schemeClr val="tx1"/>
                </a:solidFill>
                <a:latin typeface="微软雅黑" panose="020B0503020204020204" pitchFamily="34" charset="-122"/>
              </a:rPr>
              <a:t>什么是实验室安全？</a:t>
            </a:r>
          </a:p>
        </p:txBody>
      </p:sp>
      <p:sp>
        <p:nvSpPr>
          <p:cNvPr id="10245" name="文本占位符 52226">
            <a:extLst>
              <a:ext uri="{FF2B5EF4-FFF2-40B4-BE49-F238E27FC236}">
                <a16:creationId xmlns:a16="http://schemas.microsoft.com/office/drawing/2014/main" id="{03D63152-5D44-4526-A0A9-E9D47F0A8412}"/>
              </a:ext>
            </a:extLst>
          </p:cNvPr>
          <p:cNvSpPr txBox="1">
            <a:spLocks noChangeArrowheads="1"/>
          </p:cNvSpPr>
          <p:nvPr/>
        </p:nvSpPr>
        <p:spPr bwMode="auto">
          <a:xfrm>
            <a:off x="3969731" y="2846627"/>
            <a:ext cx="4016584" cy="2096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lnSpc>
                <a:spcPct val="150000"/>
              </a:lnSpc>
              <a:spcBef>
                <a:spcPct val="0"/>
              </a:spcBef>
              <a:buFontTx/>
              <a:buNone/>
            </a:pPr>
            <a:r>
              <a:rPr lang="zh-CN" altLang="en-US" sz="1476" dirty="0">
                <a:latin typeface="微软雅黑" panose="020B0503020204020204" pitchFamily="34" charset="-122"/>
              </a:rPr>
              <a:t>实验室安全涉及人身、化学品、防火防爆、用水用电、实验操作、仪器设备、辐射、危险废物处置及环保、科研成果保密、物资财产防盗等诸多方面，是高等学校实验室建设与管理的重要组成部分，也是校园安全教育与文化培养的重要组成部分。</a:t>
            </a:r>
          </a:p>
        </p:txBody>
      </p:sp>
      <p:sp>
        <p:nvSpPr>
          <p:cNvPr id="10246" name="椭圆 1">
            <a:extLst>
              <a:ext uri="{FF2B5EF4-FFF2-40B4-BE49-F238E27FC236}">
                <a16:creationId xmlns:a16="http://schemas.microsoft.com/office/drawing/2014/main" id="{8B12ED98-78A3-48A8-9147-0FF7DF464742}"/>
              </a:ext>
            </a:extLst>
          </p:cNvPr>
          <p:cNvSpPr>
            <a:spLocks noChangeArrowheads="1"/>
          </p:cNvSpPr>
          <p:nvPr/>
        </p:nvSpPr>
        <p:spPr bwMode="auto">
          <a:xfrm>
            <a:off x="4021270" y="1784206"/>
            <a:ext cx="837520" cy="836349"/>
          </a:xfrm>
          <a:prstGeom prst="ellipse">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28">
              <a:solidFill>
                <a:schemeClr val="tx1"/>
              </a:solidFill>
              <a:ea typeface="宋体" panose="02010600030101010101" pitchFamily="2" charset="-122"/>
            </a:endParaRPr>
          </a:p>
        </p:txBody>
      </p:sp>
      <p:sp>
        <p:nvSpPr>
          <p:cNvPr id="10247" name="椭圆 6">
            <a:extLst>
              <a:ext uri="{FF2B5EF4-FFF2-40B4-BE49-F238E27FC236}">
                <a16:creationId xmlns:a16="http://schemas.microsoft.com/office/drawing/2014/main" id="{7D09AB7B-1D47-4124-866B-A074B30BDE52}"/>
              </a:ext>
            </a:extLst>
          </p:cNvPr>
          <p:cNvSpPr>
            <a:spLocks noChangeArrowheads="1"/>
          </p:cNvSpPr>
          <p:nvPr/>
        </p:nvSpPr>
        <p:spPr bwMode="auto">
          <a:xfrm>
            <a:off x="5030980" y="1784206"/>
            <a:ext cx="837520" cy="836349"/>
          </a:xfrm>
          <a:prstGeom prst="ellipse">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28">
              <a:solidFill>
                <a:schemeClr val="tx1"/>
              </a:solidFill>
              <a:ea typeface="宋体" panose="02010600030101010101" pitchFamily="2" charset="-122"/>
            </a:endParaRPr>
          </a:p>
        </p:txBody>
      </p:sp>
      <p:sp>
        <p:nvSpPr>
          <p:cNvPr id="10248" name="椭圆 7">
            <a:extLst>
              <a:ext uri="{FF2B5EF4-FFF2-40B4-BE49-F238E27FC236}">
                <a16:creationId xmlns:a16="http://schemas.microsoft.com/office/drawing/2014/main" id="{FB535F98-69AB-4DCB-A4E7-F838DDB3C77F}"/>
              </a:ext>
            </a:extLst>
          </p:cNvPr>
          <p:cNvSpPr>
            <a:spLocks noChangeArrowheads="1"/>
          </p:cNvSpPr>
          <p:nvPr/>
        </p:nvSpPr>
        <p:spPr bwMode="auto">
          <a:xfrm>
            <a:off x="6040690" y="1784206"/>
            <a:ext cx="837520" cy="836349"/>
          </a:xfrm>
          <a:prstGeom prst="ellipse">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28">
              <a:solidFill>
                <a:schemeClr val="tx1"/>
              </a:solidFill>
              <a:ea typeface="宋体" panose="02010600030101010101" pitchFamily="2" charset="-122"/>
            </a:endParaRPr>
          </a:p>
        </p:txBody>
      </p:sp>
      <p:sp>
        <p:nvSpPr>
          <p:cNvPr id="10249" name="椭圆 8">
            <a:extLst>
              <a:ext uri="{FF2B5EF4-FFF2-40B4-BE49-F238E27FC236}">
                <a16:creationId xmlns:a16="http://schemas.microsoft.com/office/drawing/2014/main" id="{86AAD1FA-FEAE-4ACE-BB1E-1A4AA6676798}"/>
              </a:ext>
            </a:extLst>
          </p:cNvPr>
          <p:cNvSpPr>
            <a:spLocks noChangeArrowheads="1"/>
          </p:cNvSpPr>
          <p:nvPr/>
        </p:nvSpPr>
        <p:spPr bwMode="auto">
          <a:xfrm>
            <a:off x="7050400" y="1784206"/>
            <a:ext cx="837520" cy="836349"/>
          </a:xfrm>
          <a:prstGeom prst="ellipse">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28">
              <a:solidFill>
                <a:schemeClr val="tx1"/>
              </a:solidFill>
              <a:ea typeface="宋体" panose="02010600030101010101" pitchFamily="2" charset="-122"/>
            </a:endParaRPr>
          </a:p>
        </p:txBody>
      </p:sp>
      <p:sp>
        <p:nvSpPr>
          <p:cNvPr id="4" name="TextBox 3">
            <a:extLst>
              <a:ext uri="{FF2B5EF4-FFF2-40B4-BE49-F238E27FC236}">
                <a16:creationId xmlns:a16="http://schemas.microsoft.com/office/drawing/2014/main" id="{7E5FA481-F7A4-4EDE-B59B-920FF0A432DA}"/>
              </a:ext>
            </a:extLst>
          </p:cNvPr>
          <p:cNvSpPr txBox="1"/>
          <p:nvPr/>
        </p:nvSpPr>
        <p:spPr>
          <a:xfrm>
            <a:off x="4086280" y="1883703"/>
            <a:ext cx="707499" cy="637354"/>
          </a:xfrm>
          <a:prstGeom prst="rect">
            <a:avLst/>
          </a:prstGeom>
          <a:noFill/>
        </p:spPr>
        <p:txBody>
          <a:bodyPr wrap="square">
            <a:spAutoFit/>
          </a:bodyPr>
          <a:lstStyle/>
          <a:p>
            <a:pPr algn="ctr" eaLnBrk="1" hangingPunct="1">
              <a:buFont typeface="Arial" pitchFamily="34" charset="0"/>
              <a:buNone/>
              <a:defRPr/>
            </a:pPr>
            <a:r>
              <a:rPr lang="zh-CN" altLang="en-US" sz="1771" b="1" dirty="0">
                <a:solidFill>
                  <a:schemeClr val="accent2"/>
                </a:solidFill>
                <a:latin typeface="+mj-ea"/>
                <a:ea typeface="+mj-ea"/>
              </a:rPr>
              <a:t>实验操作</a:t>
            </a:r>
          </a:p>
        </p:txBody>
      </p:sp>
      <p:sp>
        <p:nvSpPr>
          <p:cNvPr id="14" name="TextBox 13">
            <a:extLst>
              <a:ext uri="{FF2B5EF4-FFF2-40B4-BE49-F238E27FC236}">
                <a16:creationId xmlns:a16="http://schemas.microsoft.com/office/drawing/2014/main" id="{C49AC7E5-79DC-4C0E-A47C-51ACCDA9B112}"/>
              </a:ext>
            </a:extLst>
          </p:cNvPr>
          <p:cNvSpPr txBox="1"/>
          <p:nvPr/>
        </p:nvSpPr>
        <p:spPr>
          <a:xfrm>
            <a:off x="5128202" y="1895484"/>
            <a:ext cx="740298" cy="637354"/>
          </a:xfrm>
          <a:prstGeom prst="rect">
            <a:avLst/>
          </a:prstGeom>
          <a:noFill/>
        </p:spPr>
        <p:txBody>
          <a:bodyPr wrap="square">
            <a:spAutoFit/>
          </a:bodyPr>
          <a:lstStyle/>
          <a:p>
            <a:pPr algn="ctr" eaLnBrk="1" hangingPunct="1">
              <a:buFont typeface="Arial" pitchFamily="34" charset="0"/>
              <a:buNone/>
              <a:defRPr/>
            </a:pPr>
            <a:r>
              <a:rPr lang="zh-CN" altLang="en-US" sz="1771" b="1" dirty="0">
                <a:solidFill>
                  <a:schemeClr val="accent2"/>
                </a:solidFill>
                <a:latin typeface="+mj-ea"/>
                <a:ea typeface="+mj-ea"/>
              </a:rPr>
              <a:t>废物处置</a:t>
            </a:r>
          </a:p>
        </p:txBody>
      </p:sp>
      <p:sp>
        <p:nvSpPr>
          <p:cNvPr id="15" name="TextBox 14">
            <a:extLst>
              <a:ext uri="{FF2B5EF4-FFF2-40B4-BE49-F238E27FC236}">
                <a16:creationId xmlns:a16="http://schemas.microsoft.com/office/drawing/2014/main" id="{32FCC57F-ED10-416B-B29B-9EA6EE00CC67}"/>
              </a:ext>
            </a:extLst>
          </p:cNvPr>
          <p:cNvSpPr txBox="1"/>
          <p:nvPr/>
        </p:nvSpPr>
        <p:spPr>
          <a:xfrm>
            <a:off x="6095158" y="1895484"/>
            <a:ext cx="728584" cy="637354"/>
          </a:xfrm>
          <a:prstGeom prst="rect">
            <a:avLst/>
          </a:prstGeom>
          <a:noFill/>
        </p:spPr>
        <p:txBody>
          <a:bodyPr wrap="square">
            <a:spAutoFit/>
          </a:bodyPr>
          <a:lstStyle/>
          <a:p>
            <a:pPr algn="ctr" eaLnBrk="1" hangingPunct="1">
              <a:buFont typeface="Arial" pitchFamily="34" charset="0"/>
              <a:buNone/>
              <a:defRPr/>
            </a:pPr>
            <a:r>
              <a:rPr lang="zh-CN" altLang="en-US" sz="1771" b="1" dirty="0">
                <a:solidFill>
                  <a:schemeClr val="accent2"/>
                </a:solidFill>
                <a:latin typeface="+mj-ea"/>
                <a:ea typeface="+mj-ea"/>
              </a:rPr>
              <a:t>防火防爆</a:t>
            </a:r>
          </a:p>
        </p:txBody>
      </p:sp>
      <p:sp>
        <p:nvSpPr>
          <p:cNvPr id="16" name="TextBox 15">
            <a:extLst>
              <a:ext uri="{FF2B5EF4-FFF2-40B4-BE49-F238E27FC236}">
                <a16:creationId xmlns:a16="http://schemas.microsoft.com/office/drawing/2014/main" id="{077E1E77-B015-4A6D-BF62-8B002C25D50C}"/>
              </a:ext>
            </a:extLst>
          </p:cNvPr>
          <p:cNvSpPr txBox="1"/>
          <p:nvPr/>
        </p:nvSpPr>
        <p:spPr>
          <a:xfrm>
            <a:off x="7102525" y="1883703"/>
            <a:ext cx="733269" cy="637354"/>
          </a:xfrm>
          <a:prstGeom prst="rect">
            <a:avLst/>
          </a:prstGeom>
          <a:noFill/>
        </p:spPr>
        <p:txBody>
          <a:bodyPr wrap="square">
            <a:spAutoFit/>
          </a:bodyPr>
          <a:lstStyle/>
          <a:p>
            <a:pPr algn="ctr" eaLnBrk="1" hangingPunct="1">
              <a:buFont typeface="Arial" pitchFamily="34" charset="0"/>
              <a:buNone/>
              <a:defRPr/>
            </a:pPr>
            <a:r>
              <a:rPr lang="zh-CN" altLang="en-US" sz="1771" b="1" dirty="0">
                <a:solidFill>
                  <a:schemeClr val="accent2"/>
                </a:solidFill>
                <a:latin typeface="+mj-ea"/>
                <a:ea typeface="+mj-ea"/>
              </a:rPr>
              <a:t>财产防盗</a:t>
            </a:r>
          </a:p>
        </p:txBody>
      </p:sp>
      <p:pic>
        <p:nvPicPr>
          <p:cNvPr id="6" name="图片 5">
            <a:extLst>
              <a:ext uri="{FF2B5EF4-FFF2-40B4-BE49-F238E27FC236}">
                <a16:creationId xmlns:a16="http://schemas.microsoft.com/office/drawing/2014/main" id="{07F71146-8C6A-4B7D-8A0A-0B21C134C3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352" y="1598325"/>
            <a:ext cx="2592287" cy="3430968"/>
          </a:xfrm>
          <a:prstGeom prst="rect">
            <a:avLst/>
          </a:prstGeom>
        </p:spPr>
      </p:pic>
    </p:spTree>
    <p:extLst>
      <p:ext uri="{BB962C8B-B14F-4D97-AF65-F5344CB8AC3E}">
        <p14:creationId xmlns:p14="http://schemas.microsoft.com/office/powerpoint/2010/main" val="814469301"/>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2CE11D14-0E6F-461E-B29A-021F7EEED70C}"/>
              </a:ext>
            </a:extLst>
          </p:cNvPr>
          <p:cNvSpPr>
            <a:spLocks/>
          </p:cNvSpPr>
          <p:nvPr/>
        </p:nvSpPr>
        <p:spPr bwMode="auto">
          <a:xfrm>
            <a:off x="0" y="6409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C8BEA5DA-8456-4BC3-8C1C-DC17F71BF2B0}"/>
              </a:ext>
            </a:extLst>
          </p:cNvPr>
          <p:cNvSpPr>
            <a:spLocks/>
          </p:cNvSpPr>
          <p:nvPr/>
        </p:nvSpPr>
        <p:spPr bwMode="auto">
          <a:xfrm>
            <a:off x="0" y="522654"/>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3B0EA277-71EC-47CB-BA46-4DEE3C9DB4BA}"/>
              </a:ext>
            </a:extLst>
          </p:cNvPr>
          <p:cNvSpPr txBox="1">
            <a:spLocks noChangeArrowheads="1"/>
          </p:cNvSpPr>
          <p:nvPr/>
        </p:nvSpPr>
        <p:spPr bwMode="auto">
          <a:xfrm>
            <a:off x="354922" y="590593"/>
            <a:ext cx="3204833" cy="4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361" b="1" dirty="0">
                <a:solidFill>
                  <a:schemeClr val="tx1"/>
                </a:solidFill>
                <a:latin typeface="微软雅黑" panose="020B0503020204020204" pitchFamily="34" charset="-122"/>
              </a:rPr>
              <a:t>实验室安全的重要性</a:t>
            </a:r>
          </a:p>
        </p:txBody>
      </p:sp>
      <p:pic>
        <p:nvPicPr>
          <p:cNvPr id="19" name="图片 18">
            <a:extLst>
              <a:ext uri="{FF2B5EF4-FFF2-40B4-BE49-F238E27FC236}">
                <a16:creationId xmlns:a16="http://schemas.microsoft.com/office/drawing/2014/main" id="{6922C0F4-77E2-4EF7-B3E3-476C73C4D11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72486" y="1480824"/>
            <a:ext cx="2177553" cy="3852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83">
            <a:extLst>
              <a:ext uri="{FF2B5EF4-FFF2-40B4-BE49-F238E27FC236}">
                <a16:creationId xmlns:a16="http://schemas.microsoft.com/office/drawing/2014/main" id="{DF13DD71-AEC0-4FE1-B9E6-13E034A38246}"/>
              </a:ext>
            </a:extLst>
          </p:cNvPr>
          <p:cNvSpPr>
            <a:spLocks noChangeArrowheads="1"/>
          </p:cNvSpPr>
          <p:nvPr/>
        </p:nvSpPr>
        <p:spPr bwMode="auto">
          <a:xfrm>
            <a:off x="657132" y="1359003"/>
            <a:ext cx="5649455" cy="1171357"/>
          </a:xfrm>
          <a:prstGeom prst="rect">
            <a:avLst/>
          </a:prstGeom>
          <a:solidFill>
            <a:srgbClr val="FFFFFF"/>
          </a:solidFill>
          <a:ln w="9525" cmpd="sng">
            <a:solidFill>
              <a:schemeClr val="bg2">
                <a:lumMod val="90000"/>
              </a:schemeClr>
            </a:solidFill>
            <a:miter lim="800000"/>
            <a:headEnd/>
            <a:tailEnd/>
          </a:ln>
        </p:spPr>
        <p:txBody>
          <a:bodyPr/>
          <a:lstStyle/>
          <a:p>
            <a:pPr eaLnBrk="1" hangingPunct="1">
              <a:buFont typeface="Arial" pitchFamily="34" charset="0"/>
              <a:buNone/>
              <a:defRPr/>
            </a:pPr>
            <a:endParaRPr lang="zh-CN" altLang="en-US" sz="1254">
              <a:solidFill>
                <a:srgbClr val="595959"/>
              </a:solidFill>
            </a:endParaRPr>
          </a:p>
        </p:txBody>
      </p:sp>
      <p:sp>
        <p:nvSpPr>
          <p:cNvPr id="21" name="TextBox 84">
            <a:extLst>
              <a:ext uri="{FF2B5EF4-FFF2-40B4-BE49-F238E27FC236}">
                <a16:creationId xmlns:a16="http://schemas.microsoft.com/office/drawing/2014/main" id="{E5F8CEC0-622E-479E-AA9A-F77AE5A9C13E}"/>
              </a:ext>
            </a:extLst>
          </p:cNvPr>
          <p:cNvSpPr txBox="1">
            <a:spLocks noChangeArrowheads="1"/>
          </p:cNvSpPr>
          <p:nvPr/>
        </p:nvSpPr>
        <p:spPr bwMode="auto">
          <a:xfrm>
            <a:off x="834007" y="1495317"/>
            <a:ext cx="531327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defPPr>
              <a:defRPr lang="zh-CN"/>
            </a:defPPr>
            <a:lvl1pPr algn="just">
              <a:defRPr sz="2400">
                <a:latin typeface="+mn-ea"/>
                <a:ea typeface="+mn-ea"/>
              </a:defRPr>
            </a:lvl1pPr>
            <a:lvl2pPr>
              <a:defRPr sz="2400">
                <a:solidFill>
                  <a:schemeClr val="tx2"/>
                </a:solidFill>
                <a:ea typeface="微软雅黑" pitchFamily="34" charset="-122"/>
              </a:defRPr>
            </a:lvl2pPr>
            <a:lvl3pPr>
              <a:defRPr sz="2400">
                <a:solidFill>
                  <a:schemeClr val="tx2"/>
                </a:solidFill>
                <a:ea typeface="微软雅黑" pitchFamily="34" charset="-122"/>
              </a:defRPr>
            </a:lvl3pPr>
            <a:lvl4pPr>
              <a:defRPr sz="2400">
                <a:solidFill>
                  <a:schemeClr val="tx2"/>
                </a:solidFill>
                <a:ea typeface="微软雅黑" pitchFamily="34" charset="-122"/>
              </a:defRPr>
            </a:lvl4pPr>
            <a:lvl5pPr>
              <a:defRPr sz="2400">
                <a:solidFill>
                  <a:schemeClr val="tx2"/>
                </a:solidFill>
                <a:ea typeface="微软雅黑" pitchFamily="34" charset="-122"/>
              </a:defRPr>
            </a:lvl5pPr>
            <a:lvl6pPr marL="457200" fontAlgn="base">
              <a:spcBef>
                <a:spcPct val="0"/>
              </a:spcBef>
              <a:spcAft>
                <a:spcPct val="0"/>
              </a:spcAft>
              <a:defRPr sz="2400">
                <a:solidFill>
                  <a:schemeClr val="tx2"/>
                </a:solidFill>
                <a:ea typeface="微软雅黑" pitchFamily="34" charset="-122"/>
              </a:defRPr>
            </a:lvl6pPr>
            <a:lvl7pPr marL="914400" fontAlgn="base">
              <a:spcBef>
                <a:spcPct val="0"/>
              </a:spcBef>
              <a:spcAft>
                <a:spcPct val="0"/>
              </a:spcAft>
              <a:defRPr sz="2400">
                <a:solidFill>
                  <a:schemeClr val="tx2"/>
                </a:solidFill>
                <a:ea typeface="微软雅黑" pitchFamily="34" charset="-122"/>
              </a:defRPr>
            </a:lvl7pPr>
            <a:lvl8pPr marL="1371600" fontAlgn="base">
              <a:spcBef>
                <a:spcPct val="0"/>
              </a:spcBef>
              <a:spcAft>
                <a:spcPct val="0"/>
              </a:spcAft>
              <a:defRPr sz="2400">
                <a:solidFill>
                  <a:schemeClr val="tx2"/>
                </a:solidFill>
                <a:ea typeface="微软雅黑" pitchFamily="34" charset="-122"/>
              </a:defRPr>
            </a:lvl8pPr>
            <a:lvl9pPr marL="1828800" fontAlgn="base">
              <a:spcBef>
                <a:spcPct val="0"/>
              </a:spcBef>
              <a:spcAft>
                <a:spcPct val="0"/>
              </a:spcAft>
              <a:defRPr sz="2400">
                <a:solidFill>
                  <a:schemeClr val="tx2"/>
                </a:solidFill>
                <a:ea typeface="微软雅黑" pitchFamily="34" charset="-122"/>
              </a:defRPr>
            </a:lvl9pPr>
          </a:lstStyle>
          <a:p>
            <a:pPr eaLnBrk="1" hangingPunct="1">
              <a:buFont typeface="Arial" pitchFamily="34" charset="0"/>
              <a:buNone/>
              <a:defRPr/>
            </a:pPr>
            <a:r>
              <a:rPr lang="zh-CN" altLang="en-US" sz="1800" b="1" dirty="0">
                <a:solidFill>
                  <a:schemeClr val="accent1"/>
                </a:solidFill>
                <a:latin typeface="+mj-ea"/>
              </a:rPr>
              <a:t>事故发生会造成实验室人员的伤亡、设备损毁，甚至使家庭、社会及国家蒙受重大损失。推行实验室安全规则，在于防止实验室事故的发生。</a:t>
            </a:r>
          </a:p>
        </p:txBody>
      </p:sp>
      <p:sp>
        <p:nvSpPr>
          <p:cNvPr id="22" name="Freeform 12">
            <a:extLst>
              <a:ext uri="{FF2B5EF4-FFF2-40B4-BE49-F238E27FC236}">
                <a16:creationId xmlns:a16="http://schemas.microsoft.com/office/drawing/2014/main" id="{2798110D-127A-47E1-8D92-6A6046C3E5D4}"/>
              </a:ext>
            </a:extLst>
          </p:cNvPr>
          <p:cNvSpPr>
            <a:spLocks/>
          </p:cNvSpPr>
          <p:nvPr/>
        </p:nvSpPr>
        <p:spPr bwMode="auto">
          <a:xfrm>
            <a:off x="602078" y="1285208"/>
            <a:ext cx="390062" cy="391233"/>
          </a:xfrm>
          <a:custGeom>
            <a:avLst/>
            <a:gdLst>
              <a:gd name="T0" fmla="*/ 0 w 1446"/>
              <a:gd name="T1" fmla="*/ 0 h 1446"/>
              <a:gd name="T2" fmla="*/ 2147483646 w 1446"/>
              <a:gd name="T3" fmla="*/ 0 h 1446"/>
              <a:gd name="T4" fmla="*/ 2147483646 w 1446"/>
              <a:gd name="T5" fmla="*/ 2147483646 h 1446"/>
              <a:gd name="T6" fmla="*/ 2147483646 w 1446"/>
              <a:gd name="T7" fmla="*/ 2147483646 h 1446"/>
              <a:gd name="T8" fmla="*/ 2147483646 w 1446"/>
              <a:gd name="T9" fmla="*/ 2147483646 h 1446"/>
              <a:gd name="T10" fmla="*/ 0 w 1446"/>
              <a:gd name="T11" fmla="*/ 21474836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23" name="Freeform 12">
            <a:extLst>
              <a:ext uri="{FF2B5EF4-FFF2-40B4-BE49-F238E27FC236}">
                <a16:creationId xmlns:a16="http://schemas.microsoft.com/office/drawing/2014/main" id="{2F14F586-A4AB-4E97-9DC4-5CF839D021A6}"/>
              </a:ext>
            </a:extLst>
          </p:cNvPr>
          <p:cNvSpPr>
            <a:spLocks/>
          </p:cNvSpPr>
          <p:nvPr/>
        </p:nvSpPr>
        <p:spPr bwMode="auto">
          <a:xfrm flipH="1" flipV="1">
            <a:off x="5977437" y="2201209"/>
            <a:ext cx="390062" cy="391233"/>
          </a:xfrm>
          <a:custGeom>
            <a:avLst/>
            <a:gdLst>
              <a:gd name="T0" fmla="*/ 0 w 1446"/>
              <a:gd name="T1" fmla="*/ 0 h 1446"/>
              <a:gd name="T2" fmla="*/ 2147483646 w 1446"/>
              <a:gd name="T3" fmla="*/ 0 h 1446"/>
              <a:gd name="T4" fmla="*/ 2147483646 w 1446"/>
              <a:gd name="T5" fmla="*/ 2147483646 h 1446"/>
              <a:gd name="T6" fmla="*/ 2147483646 w 1446"/>
              <a:gd name="T7" fmla="*/ 2147483646 h 1446"/>
              <a:gd name="T8" fmla="*/ 2147483646 w 1446"/>
              <a:gd name="T9" fmla="*/ 2147483646 h 1446"/>
              <a:gd name="T10" fmla="*/ 0 w 1446"/>
              <a:gd name="T11" fmla="*/ 21474836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24" name="TextBox 23">
            <a:extLst>
              <a:ext uri="{FF2B5EF4-FFF2-40B4-BE49-F238E27FC236}">
                <a16:creationId xmlns:a16="http://schemas.microsoft.com/office/drawing/2014/main" id="{EF0D28BD-1EFB-49C9-89FC-F07BAA24B264}"/>
              </a:ext>
            </a:extLst>
          </p:cNvPr>
          <p:cNvSpPr txBox="1">
            <a:spLocks noChangeArrowheads="1"/>
          </p:cNvSpPr>
          <p:nvPr/>
        </p:nvSpPr>
        <p:spPr bwMode="auto">
          <a:xfrm>
            <a:off x="1262724" y="2809143"/>
            <a:ext cx="488456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2400" b="1" dirty="0">
                <a:solidFill>
                  <a:srgbClr val="C00000"/>
                </a:solidFill>
                <a:latin typeface="楷体" panose="02010609060101010101" pitchFamily="49" charset="-122"/>
                <a:ea typeface="楷体" panose="02010609060101010101" pitchFamily="49" charset="-122"/>
              </a:rPr>
              <a:t>不安全的环境  </a:t>
            </a:r>
            <a:r>
              <a:rPr lang="zh-CN" altLang="en-US" sz="1600" dirty="0">
                <a:latin typeface="微软雅黑" panose="020B0503020204020204" pitchFamily="34" charset="-122"/>
              </a:rPr>
              <a:t>实验室安全包括防火、防盗、防毒、防腐蚀、保证压力容器和气瓶的安全、电气安全和防止环境污染等方面。加强实验室安全管理，创造安全、良好的实验室工作环境，是每个实验室工作者必须认真完成的工作。</a:t>
            </a:r>
            <a:endParaRPr lang="en-US" altLang="zh-CN" sz="1600" dirty="0">
              <a:latin typeface="微软雅黑" panose="020B0503020204020204" pitchFamily="34" charset="-122"/>
            </a:endParaRPr>
          </a:p>
        </p:txBody>
      </p:sp>
      <p:sp>
        <p:nvSpPr>
          <p:cNvPr id="25" name="TextBox 24">
            <a:extLst>
              <a:ext uri="{FF2B5EF4-FFF2-40B4-BE49-F238E27FC236}">
                <a16:creationId xmlns:a16="http://schemas.microsoft.com/office/drawing/2014/main" id="{A7282143-4248-4093-B8C3-C78CC551F41C}"/>
              </a:ext>
            </a:extLst>
          </p:cNvPr>
          <p:cNvSpPr txBox="1">
            <a:spLocks noChangeArrowheads="1"/>
          </p:cNvSpPr>
          <p:nvPr/>
        </p:nvSpPr>
        <p:spPr bwMode="auto">
          <a:xfrm>
            <a:off x="1250560" y="4367693"/>
            <a:ext cx="4865818"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2400" b="1" dirty="0">
                <a:solidFill>
                  <a:srgbClr val="C00000"/>
                </a:solidFill>
                <a:latin typeface="楷体" panose="02010609060101010101" pitchFamily="49" charset="-122"/>
                <a:ea typeface="楷体" panose="02010609060101010101" pitchFamily="49" charset="-122"/>
              </a:rPr>
              <a:t>不安全的行为  </a:t>
            </a:r>
            <a:r>
              <a:rPr lang="zh-CN" altLang="en-US" sz="1600" dirty="0">
                <a:latin typeface="微软雅黑" panose="020B0503020204020204" pitchFamily="34" charset="-122"/>
              </a:rPr>
              <a:t>实验人员进入实验室实习和上岗前必须进行实验室安全培训，实验室安全考核达到要求后方可从事其他操作技能方面的考核。在岗实验员每半年至少一次实验室安全知识培训，强化安全知识。</a:t>
            </a:r>
          </a:p>
        </p:txBody>
      </p:sp>
      <p:sp>
        <p:nvSpPr>
          <p:cNvPr id="27" name="Oval 10">
            <a:extLst>
              <a:ext uri="{FF2B5EF4-FFF2-40B4-BE49-F238E27FC236}">
                <a16:creationId xmlns:a16="http://schemas.microsoft.com/office/drawing/2014/main" id="{AAA0620E-7F16-4FA9-A2B9-B0D2F199E0A2}"/>
              </a:ext>
            </a:extLst>
          </p:cNvPr>
          <p:cNvSpPr>
            <a:spLocks noChangeArrowheads="1"/>
          </p:cNvSpPr>
          <p:nvPr/>
        </p:nvSpPr>
        <p:spPr bwMode="auto">
          <a:xfrm>
            <a:off x="759040" y="2886453"/>
            <a:ext cx="393576" cy="392405"/>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476" b="1">
                <a:solidFill>
                  <a:schemeClr val="accent2"/>
                </a:solidFill>
                <a:latin typeface="微软雅黑" panose="020B0503020204020204" pitchFamily="34" charset="-122"/>
              </a:rPr>
              <a:t>1</a:t>
            </a:r>
            <a:endParaRPr lang="zh-CN" altLang="en-US" sz="1476" b="1">
              <a:solidFill>
                <a:schemeClr val="accent2"/>
              </a:solidFill>
              <a:latin typeface="微软雅黑" panose="020B0503020204020204" pitchFamily="34" charset="-122"/>
            </a:endParaRPr>
          </a:p>
        </p:txBody>
      </p:sp>
      <p:sp>
        <p:nvSpPr>
          <p:cNvPr id="28" name="Oval 13">
            <a:extLst>
              <a:ext uri="{FF2B5EF4-FFF2-40B4-BE49-F238E27FC236}">
                <a16:creationId xmlns:a16="http://schemas.microsoft.com/office/drawing/2014/main" id="{7A8A3DE3-D46E-43DA-AD32-B66374413F6B}"/>
              </a:ext>
            </a:extLst>
          </p:cNvPr>
          <p:cNvSpPr>
            <a:spLocks noChangeArrowheads="1"/>
          </p:cNvSpPr>
          <p:nvPr/>
        </p:nvSpPr>
        <p:spPr bwMode="auto">
          <a:xfrm>
            <a:off x="736199" y="4413726"/>
            <a:ext cx="393576" cy="392405"/>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476" b="1" dirty="0">
                <a:solidFill>
                  <a:schemeClr val="accent2"/>
                </a:solidFill>
                <a:latin typeface="微软雅黑" panose="020B0503020204020204" pitchFamily="34" charset="-122"/>
              </a:rPr>
              <a:t>2</a:t>
            </a:r>
            <a:endParaRPr lang="zh-CN" altLang="en-US" sz="1476" b="1" dirty="0">
              <a:solidFill>
                <a:schemeClr val="accent2"/>
              </a:solidFill>
              <a:latin typeface="微软雅黑" panose="020B0503020204020204" pitchFamily="34" charset="-122"/>
            </a:endParaRPr>
          </a:p>
        </p:txBody>
      </p:sp>
    </p:spTree>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par>
                          <p:cTn id="20" fill="hold" nodeType="afterGroup">
                            <p:stCondLst>
                              <p:cond delay="1120"/>
                            </p:stCondLst>
                            <p:childTnLst>
                              <p:par>
                                <p:cTn id="21" presetID="42"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1000" fill="hold"/>
                                        <p:tgtEl>
                                          <p:spTgt spid="19"/>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2120"/>
                            </p:stCondLst>
                            <p:childTnLst>
                              <p:par>
                                <p:cTn id="27" presetID="1" presetClass="entr" presetSubtype="0"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35" presetClass="path" presetSubtype="0" accel="50000" decel="50000" fill="hold" nodeType="withEffect">
                                  <p:stCondLst>
                                    <p:cond delay="0"/>
                                  </p:stCondLst>
                                  <p:childTnLst>
                                    <p:animMotion origin="layout" path="M 4.83476E-6 -2.18316E-6 L 0.3669 0.06476 " pathEditMode="relative" rAng="0" ptsTypes="AA">
                                      <p:cBhvr>
                                        <p:cTn id="30" dur="500" spd="-99900" fill="hold"/>
                                        <p:tgtEl>
                                          <p:spTgt spid="22"/>
                                        </p:tgtEl>
                                        <p:attrNameLst>
                                          <p:attrName>ppt_x,ppt_y</p:attrName>
                                        </p:attrNameLst>
                                      </p:cBhvr>
                                      <p:rCtr x="18345" y="3238"/>
                                    </p:animMotion>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35" presetClass="path" presetSubtype="0" accel="50000" decel="50000" fill="hold" nodeType="withEffect">
                                  <p:stCondLst>
                                    <p:cond delay="0"/>
                                  </p:stCondLst>
                                  <p:childTnLst>
                                    <p:animMotion origin="layout" path="M 4.68124E-6 2.85846E-6 L -0.42597 -0.03469 " pathEditMode="relative" rAng="0" ptsTypes="AA">
                                      <p:cBhvr>
                                        <p:cTn id="34" dur="500" spd="-99900" fill="hold"/>
                                        <p:tgtEl>
                                          <p:spTgt spid="23"/>
                                        </p:tgtEl>
                                        <p:attrNameLst>
                                          <p:attrName>ppt_x,ppt_y</p:attrName>
                                        </p:attrNameLst>
                                      </p:cBhvr>
                                      <p:rCtr x="-21298" y="-1735"/>
                                    </p:animMotion>
                                  </p:childTnLst>
                                </p:cTn>
                              </p:par>
                              <p:par>
                                <p:cTn id="35" presetID="10"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childTnLst>
                          </p:cTn>
                        </p:par>
                        <p:par>
                          <p:cTn id="40" fill="hold" nodeType="afterGroup">
                            <p:stCondLst>
                              <p:cond delay="2620"/>
                            </p:stCondLst>
                            <p:childTnLst>
                              <p:par>
                                <p:cTn id="41" presetID="22" presetClass="entr" presetSubtype="1" fill="hold" nodeType="afterEffect">
                                  <p:stCondLst>
                                    <p:cond delay="0"/>
                                  </p:stCondLst>
                                  <p:childTnLst>
                                    <p:set>
                                      <p:cBhvr>
                                        <p:cTn id="42" dur="1" fill="hold">
                                          <p:stCondLst>
                                            <p:cond delay="0"/>
                                          </p:stCondLst>
                                        </p:cTn>
                                        <p:tgtEl>
                                          <p:spTgt spid="21">
                                            <p:txEl>
                                              <p:pRg st="0" end="0"/>
                                            </p:txEl>
                                          </p:spTgt>
                                        </p:tgtEl>
                                        <p:attrNameLst>
                                          <p:attrName>style.visibility</p:attrName>
                                        </p:attrNameLst>
                                      </p:cBhvr>
                                      <p:to>
                                        <p:strVal val="visible"/>
                                      </p:to>
                                    </p:set>
                                    <p:animEffect transition="in" filter="wipe(up)">
                                      <p:cBhvr>
                                        <p:cTn id="43" dur="500"/>
                                        <p:tgtEl>
                                          <p:spTgt spid="21">
                                            <p:txEl>
                                              <p:pRg st="0" end="0"/>
                                            </p:txEl>
                                          </p:spTgt>
                                        </p:tgtEl>
                                      </p:cBhvr>
                                    </p:animEffect>
                                  </p:childTnLst>
                                </p:cTn>
                              </p:par>
                            </p:childTnLst>
                          </p:cTn>
                        </p:par>
                        <p:par>
                          <p:cTn id="44" fill="hold" nodeType="afterGroup">
                            <p:stCondLst>
                              <p:cond delay="3120"/>
                            </p:stCondLst>
                            <p:childTnLst>
                              <p:par>
                                <p:cTn id="45" presetID="2" presetClass="entr" presetSubtype="6"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1+#ppt_w/2"/>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1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500" fill="hold"/>
                                        <p:tgtEl>
                                          <p:spTgt spid="28"/>
                                        </p:tgtEl>
                                        <p:attrNameLst>
                                          <p:attrName>ppt_x</p:attrName>
                                        </p:attrNameLst>
                                      </p:cBhvr>
                                      <p:tavLst>
                                        <p:tav tm="0">
                                          <p:val>
                                            <p:strVal val="1+#ppt_w/2"/>
                                          </p:val>
                                        </p:tav>
                                        <p:tav tm="100000">
                                          <p:val>
                                            <p:strVal val="#ppt_x"/>
                                          </p:val>
                                        </p:tav>
                                      </p:tavLst>
                                    </p:anim>
                                    <p:anim calcmode="lin" valueType="num">
                                      <p:cBhvr additive="base">
                                        <p:cTn id="52" dur="500" fill="hold"/>
                                        <p:tgtEl>
                                          <p:spTgt spid="28"/>
                                        </p:tgtEl>
                                        <p:attrNameLst>
                                          <p:attrName>ppt_y</p:attrName>
                                        </p:attrNameLst>
                                      </p:cBhvr>
                                      <p:tavLst>
                                        <p:tav tm="0">
                                          <p:val>
                                            <p:strVal val="1+#ppt_h/2"/>
                                          </p:val>
                                        </p:tav>
                                        <p:tav tm="100000">
                                          <p:val>
                                            <p:strVal val="#ppt_y"/>
                                          </p:val>
                                        </p:tav>
                                      </p:tavLst>
                                    </p:anim>
                                  </p:childTnLst>
                                </p:cTn>
                              </p:par>
                            </p:childTnLst>
                          </p:cTn>
                        </p:par>
                        <p:par>
                          <p:cTn id="53" fill="hold" nodeType="afterGroup">
                            <p:stCondLst>
                              <p:cond delay="3720"/>
                            </p:stCondLst>
                            <p:childTnLst>
                              <p:par>
                                <p:cTn id="54" presetID="22" presetClass="entr" presetSubtype="8"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left)">
                                      <p:cBhvr>
                                        <p:cTn id="56" dur="500"/>
                                        <p:tgtEl>
                                          <p:spTgt spid="24"/>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animBg="1" autoUpdateAnimBg="0"/>
      <p:bldP spid="24" grpId="0"/>
      <p:bldP spid="25" grpId="0"/>
      <p:bldP spid="27"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reeform 5">
            <a:extLst>
              <a:ext uri="{FF2B5EF4-FFF2-40B4-BE49-F238E27FC236}">
                <a16:creationId xmlns:a16="http://schemas.microsoft.com/office/drawing/2014/main" id="{44F09B78-A9D7-430F-8446-06A29D85E568}"/>
              </a:ext>
            </a:extLst>
          </p:cNvPr>
          <p:cNvSpPr>
            <a:spLocks/>
          </p:cNvSpPr>
          <p:nvPr/>
        </p:nvSpPr>
        <p:spPr bwMode="auto">
          <a:xfrm>
            <a:off x="2792517" y="1966938"/>
            <a:ext cx="6207022" cy="2077988"/>
          </a:xfrm>
          <a:custGeom>
            <a:avLst/>
            <a:gdLst>
              <a:gd name="T0" fmla="*/ 2147483646 w 11039"/>
              <a:gd name="T1" fmla="*/ 0 h 3662"/>
              <a:gd name="T2" fmla="*/ 2147483646 w 11039"/>
              <a:gd name="T3" fmla="*/ 0 h 3662"/>
              <a:gd name="T4" fmla="*/ 2147483646 w 11039"/>
              <a:gd name="T5" fmla="*/ 2147483646 h 3662"/>
              <a:gd name="T6" fmla="*/ 0 w 11039"/>
              <a:gd name="T7" fmla="*/ 2147483646 h 3662"/>
              <a:gd name="T8" fmla="*/ 2147483646 w 11039"/>
              <a:gd name="T9" fmla="*/ 0 h 36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39" h="3662">
                <a:moveTo>
                  <a:pt x="1136" y="0"/>
                </a:moveTo>
                <a:lnTo>
                  <a:pt x="11039" y="0"/>
                </a:lnTo>
                <a:lnTo>
                  <a:pt x="11039" y="3662"/>
                </a:lnTo>
                <a:lnTo>
                  <a:pt x="0" y="3662"/>
                </a:lnTo>
                <a:lnTo>
                  <a:pt x="1136"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8195" name="Freeform 6">
            <a:extLst>
              <a:ext uri="{FF2B5EF4-FFF2-40B4-BE49-F238E27FC236}">
                <a16:creationId xmlns:a16="http://schemas.microsoft.com/office/drawing/2014/main" id="{7BFF4E4B-36E4-4BD4-B546-045890379822}"/>
              </a:ext>
            </a:extLst>
          </p:cNvPr>
          <p:cNvSpPr>
            <a:spLocks/>
          </p:cNvSpPr>
          <p:nvPr/>
        </p:nvSpPr>
        <p:spPr bwMode="auto">
          <a:xfrm>
            <a:off x="0" y="1966938"/>
            <a:ext cx="3355939" cy="2077988"/>
          </a:xfrm>
          <a:custGeom>
            <a:avLst/>
            <a:gdLst>
              <a:gd name="T0" fmla="*/ 2147483646 w 5970"/>
              <a:gd name="T1" fmla="*/ 0 h 3662"/>
              <a:gd name="T2" fmla="*/ 2147483646 w 5970"/>
              <a:gd name="T3" fmla="*/ 2147483646 h 3662"/>
              <a:gd name="T4" fmla="*/ 0 w 5970"/>
              <a:gd name="T5" fmla="*/ 2147483646 h 3662"/>
              <a:gd name="T6" fmla="*/ 2147483646 w 5970"/>
              <a:gd name="T7" fmla="*/ 0 h 3662"/>
              <a:gd name="T8" fmla="*/ 2147483646 w 5970"/>
              <a:gd name="T9" fmla="*/ 0 h 36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70" h="3662">
                <a:moveTo>
                  <a:pt x="5970" y="0"/>
                </a:moveTo>
                <a:lnTo>
                  <a:pt x="4846" y="3662"/>
                </a:lnTo>
                <a:lnTo>
                  <a:pt x="0" y="3662"/>
                </a:lnTo>
                <a:lnTo>
                  <a:pt x="3" y="0"/>
                </a:lnTo>
                <a:lnTo>
                  <a:pt x="597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8196" name="TextBox 10">
            <a:extLst>
              <a:ext uri="{FF2B5EF4-FFF2-40B4-BE49-F238E27FC236}">
                <a16:creationId xmlns:a16="http://schemas.microsoft.com/office/drawing/2014/main" id="{0E0A2D3C-DFAA-4013-BEF3-FBEA0BBBD029}"/>
              </a:ext>
            </a:extLst>
          </p:cNvPr>
          <p:cNvSpPr txBox="1">
            <a:spLocks noChangeArrowheads="1"/>
          </p:cNvSpPr>
          <p:nvPr/>
        </p:nvSpPr>
        <p:spPr bwMode="auto">
          <a:xfrm>
            <a:off x="3412163" y="2687322"/>
            <a:ext cx="561379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4500" b="1" dirty="0">
                <a:solidFill>
                  <a:srgbClr val="FFFFFF"/>
                </a:solidFill>
                <a:latin typeface="微软雅黑" panose="020B0503020204020204" pitchFamily="34" charset="-122"/>
                <a:ea typeface="宋体" panose="02010600030101010101" pitchFamily="2" charset="-122"/>
              </a:rPr>
              <a:t>实验室安全事故</a:t>
            </a:r>
          </a:p>
        </p:txBody>
      </p:sp>
      <p:sp>
        <p:nvSpPr>
          <p:cNvPr id="12" name="TextBox 11">
            <a:extLst>
              <a:ext uri="{FF2B5EF4-FFF2-40B4-BE49-F238E27FC236}">
                <a16:creationId xmlns:a16="http://schemas.microsoft.com/office/drawing/2014/main" id="{DCFFC708-912F-47A9-B856-AEB20D976211}"/>
              </a:ext>
            </a:extLst>
          </p:cNvPr>
          <p:cNvSpPr txBox="1"/>
          <p:nvPr/>
        </p:nvSpPr>
        <p:spPr>
          <a:xfrm>
            <a:off x="1420857" y="1966938"/>
            <a:ext cx="1345240" cy="2352054"/>
          </a:xfrm>
          <a:prstGeom prst="rect">
            <a:avLst/>
          </a:prstGeom>
          <a:noFill/>
        </p:spPr>
        <p:txBody>
          <a:bodyPr wrap="none">
            <a:spAutoFit/>
          </a:bodyPr>
          <a:lstStyle/>
          <a:p>
            <a:pPr eaLnBrk="1" hangingPunct="1">
              <a:buFont typeface="Arial" pitchFamily="34" charset="0"/>
              <a:buNone/>
              <a:defRPr/>
            </a:pPr>
            <a:r>
              <a:rPr lang="en-US" altLang="zh-CN" sz="14684" b="1" dirty="0">
                <a:solidFill>
                  <a:schemeClr val="accent2"/>
                </a:solidFill>
                <a:latin typeface="+mj-ea"/>
                <a:ea typeface="+mj-ea"/>
              </a:rPr>
              <a:t>2</a:t>
            </a:r>
            <a:endParaRPr lang="zh-CN" altLang="en-US" sz="14684" b="1" dirty="0">
              <a:solidFill>
                <a:schemeClr val="accent2"/>
              </a:solidFill>
              <a:latin typeface="+mj-ea"/>
              <a:ea typeface="+mj-ea"/>
            </a:endParaRPr>
          </a:p>
        </p:txBody>
      </p:sp>
      <p:sp>
        <p:nvSpPr>
          <p:cNvPr id="8198" name="TextBox 13">
            <a:extLst>
              <a:ext uri="{FF2B5EF4-FFF2-40B4-BE49-F238E27FC236}">
                <a16:creationId xmlns:a16="http://schemas.microsoft.com/office/drawing/2014/main" id="{C56DC811-AAE1-4C18-9411-9857C15C7A57}"/>
              </a:ext>
            </a:extLst>
          </p:cNvPr>
          <p:cNvSpPr txBox="1">
            <a:spLocks noChangeArrowheads="1"/>
          </p:cNvSpPr>
          <p:nvPr/>
        </p:nvSpPr>
        <p:spPr bwMode="auto">
          <a:xfrm>
            <a:off x="814094" y="3336254"/>
            <a:ext cx="809837" cy="50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656">
                <a:solidFill>
                  <a:schemeClr val="accent2"/>
                </a:solidFill>
                <a:ea typeface="宋体" panose="02010600030101010101" pitchFamily="2" charset="-122"/>
              </a:rPr>
              <a:t>Part</a:t>
            </a:r>
            <a:endParaRPr lang="zh-CN" altLang="en-US" sz="2656">
              <a:solidFill>
                <a:schemeClr val="accent2"/>
              </a:solidFill>
              <a:ea typeface="宋体" panose="02010600030101010101" pitchFamily="2" charset="-122"/>
            </a:endParaRPr>
          </a:p>
        </p:txBody>
      </p:sp>
    </p:spTree>
    <p:extLst>
      <p:ext uri="{BB962C8B-B14F-4D97-AF65-F5344CB8AC3E}">
        <p14:creationId xmlns:p14="http://schemas.microsoft.com/office/powerpoint/2010/main" val="3742896369"/>
      </p:ext>
    </p:extLst>
  </p:cSld>
  <p:clrMapOvr>
    <a:masterClrMapping/>
  </p:clrMapOvr>
  <p:transition spd="slow" advTm="5220">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402004"/>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283697"/>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290977"/>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实验室安全隐患</a:t>
            </a:r>
          </a:p>
        </p:txBody>
      </p:sp>
      <p:pic>
        <p:nvPicPr>
          <p:cNvPr id="15" name="图片 14">
            <a:extLst>
              <a:ext uri="{FF2B5EF4-FFF2-40B4-BE49-F238E27FC236}">
                <a16:creationId xmlns:a16="http://schemas.microsoft.com/office/drawing/2014/main" id="{B628683E-325B-4795-AA5B-033A1B314C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4098" y="2069827"/>
            <a:ext cx="5471319" cy="3291019"/>
          </a:xfrm>
          <a:prstGeom prst="rect">
            <a:avLst/>
          </a:prstGeom>
        </p:spPr>
      </p:pic>
      <p:sp>
        <p:nvSpPr>
          <p:cNvPr id="2" name="文本框 1">
            <a:extLst>
              <a:ext uri="{FF2B5EF4-FFF2-40B4-BE49-F238E27FC236}">
                <a16:creationId xmlns:a16="http://schemas.microsoft.com/office/drawing/2014/main" id="{83D98B91-86C9-4343-AE23-40493CF92808}"/>
              </a:ext>
            </a:extLst>
          </p:cNvPr>
          <p:cNvSpPr txBox="1"/>
          <p:nvPr/>
        </p:nvSpPr>
        <p:spPr>
          <a:xfrm>
            <a:off x="683345" y="879918"/>
            <a:ext cx="7488832" cy="830997"/>
          </a:xfrm>
          <a:prstGeom prst="rect">
            <a:avLst/>
          </a:prstGeom>
          <a:noFill/>
        </p:spPr>
        <p:txBody>
          <a:bodyPr wrap="square" rtlCol="0">
            <a:spAutoFit/>
          </a:bodyPr>
          <a:lstStyle/>
          <a:p>
            <a:r>
              <a:rPr lang="zh-CN" altLang="en-US" sz="1800" b="1" dirty="0">
                <a:solidFill>
                  <a:schemeClr val="accent1"/>
                </a:solidFill>
                <a:latin typeface="+mj-ea"/>
                <a:ea typeface="+mn-ea"/>
              </a:rPr>
              <a:t>       </a:t>
            </a:r>
            <a:r>
              <a:rPr lang="zh-CN" altLang="en-US" sz="2400" b="1" dirty="0">
                <a:solidFill>
                  <a:schemeClr val="accent1"/>
                </a:solidFill>
                <a:latin typeface="+mj-ea"/>
                <a:ea typeface="+mn-ea"/>
              </a:rPr>
              <a:t>麻痹大意，不了解学习安全基础知识，不按实验安全规则操作，是实验工作中最大的敌人。</a:t>
            </a:r>
          </a:p>
        </p:txBody>
      </p:sp>
    </p:spTree>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402004"/>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283697"/>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290977"/>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高校实验室安全事故</a:t>
            </a:r>
          </a:p>
        </p:txBody>
      </p:sp>
      <p:pic>
        <p:nvPicPr>
          <p:cNvPr id="7" name="图片 6">
            <a:extLst>
              <a:ext uri="{FF2B5EF4-FFF2-40B4-BE49-F238E27FC236}">
                <a16:creationId xmlns:a16="http://schemas.microsoft.com/office/drawing/2014/main" id="{E2A02098-4860-465D-81F5-4F6B9FC9E642}"/>
              </a:ext>
            </a:extLst>
          </p:cNvPr>
          <p:cNvPicPr>
            <a:picLocks noChangeAspect="1"/>
          </p:cNvPicPr>
          <p:nvPr/>
        </p:nvPicPr>
        <p:blipFill>
          <a:blip r:embed="rId3"/>
          <a:stretch>
            <a:fillRect/>
          </a:stretch>
        </p:blipFill>
        <p:spPr>
          <a:xfrm>
            <a:off x="1547441" y="1061715"/>
            <a:ext cx="5742940" cy="444627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04061067"/>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402004"/>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283697"/>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290977"/>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高校实验室安全事故</a:t>
            </a:r>
          </a:p>
        </p:txBody>
      </p:sp>
      <p:sp>
        <p:nvSpPr>
          <p:cNvPr id="6" name="文本框 5">
            <a:extLst>
              <a:ext uri="{FF2B5EF4-FFF2-40B4-BE49-F238E27FC236}">
                <a16:creationId xmlns:a16="http://schemas.microsoft.com/office/drawing/2014/main" id="{B78E8B71-1FBF-41CE-9270-739470960623}"/>
              </a:ext>
            </a:extLst>
          </p:cNvPr>
          <p:cNvSpPr txBox="1"/>
          <p:nvPr/>
        </p:nvSpPr>
        <p:spPr>
          <a:xfrm>
            <a:off x="334038" y="940198"/>
            <a:ext cx="8352928" cy="1754326"/>
          </a:xfrm>
          <a:prstGeom prst="rect">
            <a:avLst/>
          </a:prstGeom>
          <a:noFill/>
        </p:spPr>
        <p:txBody>
          <a:bodyPr wrap="square" rtlCol="0" anchor="t">
            <a:spAutoFit/>
          </a:bodyPr>
          <a:lstStyle/>
          <a:p>
            <a:r>
              <a:rPr lang="zh-CN" altLang="en-US" sz="1800" b="1" dirty="0">
                <a:solidFill>
                  <a:schemeClr val="accent1"/>
                </a:solidFill>
                <a:latin typeface="+mj-ea"/>
                <a:ea typeface="+mn-ea"/>
                <a:sym typeface="+mn-ea"/>
              </a:rPr>
              <a:t>2012年6月3日上午7点半左右，北京大学一实验楼突然起火，消防员及时赶到将火扑灭。所幸楼内没有人员，初步怀疑火灾是电线老化引燃木条所致。（下图左）</a:t>
            </a:r>
            <a:endParaRPr lang="zh-CN" altLang="en-US" sz="1800" b="1" dirty="0">
              <a:solidFill>
                <a:schemeClr val="accent1"/>
              </a:solidFill>
              <a:latin typeface="+mj-ea"/>
              <a:ea typeface="+mn-ea"/>
            </a:endParaRPr>
          </a:p>
          <a:p>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2012年3月6日下午6点左右，位于北四环学院桥东南方向的北京大学医学部中心实验楼发生火灾，所幸无人员伤亡，但烟雾弥漫整个大楼，多名被困楼内的人员从三层窗口二层平台疏散到楼外。（下图右）</a:t>
            </a:r>
            <a:endParaRPr lang="zh-CN" altLang="en-US" sz="1800" b="1" dirty="0">
              <a:solidFill>
                <a:schemeClr val="accent1"/>
              </a:solidFill>
              <a:latin typeface="+mj-ea"/>
              <a:ea typeface="+mn-ea"/>
            </a:endParaRPr>
          </a:p>
        </p:txBody>
      </p:sp>
      <p:pic>
        <p:nvPicPr>
          <p:cNvPr id="8" name="图片 7">
            <a:extLst>
              <a:ext uri="{FF2B5EF4-FFF2-40B4-BE49-F238E27FC236}">
                <a16:creationId xmlns:a16="http://schemas.microsoft.com/office/drawing/2014/main" id="{0EFD29B3-E833-48F4-8029-F40D26A7C05D}"/>
              </a:ext>
            </a:extLst>
          </p:cNvPr>
          <p:cNvPicPr>
            <a:picLocks noChangeAspect="1"/>
          </p:cNvPicPr>
          <p:nvPr/>
        </p:nvPicPr>
        <p:blipFill>
          <a:blip r:embed="rId3"/>
          <a:stretch>
            <a:fillRect/>
          </a:stretch>
        </p:blipFill>
        <p:spPr>
          <a:xfrm>
            <a:off x="1630899" y="3005931"/>
            <a:ext cx="5737739" cy="259228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603052180"/>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高校实验室安全事故</a:t>
            </a:r>
          </a:p>
        </p:txBody>
      </p:sp>
      <p:sp>
        <p:nvSpPr>
          <p:cNvPr id="7" name="文本框 6">
            <a:extLst>
              <a:ext uri="{FF2B5EF4-FFF2-40B4-BE49-F238E27FC236}">
                <a16:creationId xmlns:a16="http://schemas.microsoft.com/office/drawing/2014/main" id="{BAFD1ED3-67F2-40F4-9604-4ECFCC870311}"/>
              </a:ext>
            </a:extLst>
          </p:cNvPr>
          <p:cNvSpPr txBox="1"/>
          <p:nvPr/>
        </p:nvSpPr>
        <p:spPr>
          <a:xfrm>
            <a:off x="467321" y="773683"/>
            <a:ext cx="8244184" cy="1461939"/>
          </a:xfrm>
          <a:prstGeom prst="rect">
            <a:avLst/>
          </a:prstGeom>
          <a:noFill/>
        </p:spPr>
        <p:txBody>
          <a:bodyPr wrap="square" rtlCol="0" anchor="t">
            <a:spAutoFit/>
          </a:bodyPr>
          <a:lstStyle/>
          <a:p>
            <a:r>
              <a:rPr lang="zh-CN" altLang="en-US" sz="1800" b="1" dirty="0">
                <a:solidFill>
                  <a:schemeClr val="accent1"/>
                </a:solidFill>
                <a:latin typeface="+mj-ea"/>
                <a:ea typeface="+mn-ea"/>
                <a:sym typeface="+mn-ea"/>
              </a:rPr>
              <a:t>2004年2月28日清华大学逸夫技术科学楼水热反应釜爆炸事故。事故原因为违规使用高温加热炉加热；反应釜反应釜制作简陋，安全性差。2001年5月26日，某研究生将置于手套箱中很久的金属锂（约5克）  放在水池中冲洗，造成燃烧、引起爆炸，水池子炸成碎片，家具损坏，门窗玻璃震碎。</a:t>
            </a:r>
            <a:endParaRPr lang="zh-CN" altLang="en-US" sz="1800" b="1" dirty="0">
              <a:solidFill>
                <a:schemeClr val="accent1"/>
              </a:solidFill>
              <a:latin typeface="+mj-ea"/>
              <a:ea typeface="+mn-ea"/>
            </a:endParaRPr>
          </a:p>
          <a:p>
            <a:endParaRPr lang="zh-CN" altLang="en-US" dirty="0"/>
          </a:p>
        </p:txBody>
      </p:sp>
      <p:pic>
        <p:nvPicPr>
          <p:cNvPr id="9" name="图片 8">
            <a:extLst>
              <a:ext uri="{FF2B5EF4-FFF2-40B4-BE49-F238E27FC236}">
                <a16:creationId xmlns:a16="http://schemas.microsoft.com/office/drawing/2014/main" id="{392A7AEA-0CCA-4E16-A94F-A5B3F5A2CF34}"/>
              </a:ext>
            </a:extLst>
          </p:cNvPr>
          <p:cNvPicPr>
            <a:picLocks noChangeAspect="1"/>
          </p:cNvPicPr>
          <p:nvPr/>
        </p:nvPicPr>
        <p:blipFill>
          <a:blip r:embed="rId3"/>
          <a:stretch>
            <a:fillRect/>
          </a:stretch>
        </p:blipFill>
        <p:spPr>
          <a:xfrm>
            <a:off x="2444591" y="1997819"/>
            <a:ext cx="4110355" cy="1514475"/>
          </a:xfrm>
          <a:prstGeom prst="rect">
            <a:avLst/>
          </a:prstGeom>
          <a:ln>
            <a:noFill/>
          </a:ln>
          <a:effectLst>
            <a:outerShdw blurRad="292100" dist="139700" dir="2700000" algn="tl" rotWithShape="0">
              <a:srgbClr val="333333">
                <a:alpha val="65000"/>
              </a:srgbClr>
            </a:outerShdw>
          </a:effectLst>
        </p:spPr>
      </p:pic>
      <p:sp>
        <p:nvSpPr>
          <p:cNvPr id="11" name="文本框 10">
            <a:extLst>
              <a:ext uri="{FF2B5EF4-FFF2-40B4-BE49-F238E27FC236}">
                <a16:creationId xmlns:a16="http://schemas.microsoft.com/office/drawing/2014/main" id="{6B869C91-DED6-4990-91E2-4BF6DD90DEF6}"/>
              </a:ext>
            </a:extLst>
          </p:cNvPr>
          <p:cNvSpPr txBox="1"/>
          <p:nvPr/>
        </p:nvSpPr>
        <p:spPr>
          <a:xfrm>
            <a:off x="495032" y="3648741"/>
            <a:ext cx="7579319" cy="369332"/>
          </a:xfrm>
          <a:prstGeom prst="rect">
            <a:avLst/>
          </a:prstGeom>
          <a:noFill/>
        </p:spPr>
        <p:txBody>
          <a:bodyPr wrap="none" rtlCol="0" anchor="t">
            <a:spAutoFit/>
          </a:bodyPr>
          <a:lstStyle/>
          <a:p>
            <a:r>
              <a:rPr lang="zh-CN" altLang="en-US" sz="1800" b="1" dirty="0">
                <a:solidFill>
                  <a:schemeClr val="accent1"/>
                </a:solidFill>
                <a:latin typeface="+mj-ea"/>
                <a:ea typeface="+mn-ea"/>
                <a:sym typeface="+mn-ea"/>
              </a:rPr>
              <a:t>2009年4月7日19时34分，位于兰州大学化学实验室515发生氨气泄露。</a:t>
            </a:r>
            <a:endParaRPr lang="zh-CN" altLang="en-US" sz="1800" b="1" dirty="0">
              <a:solidFill>
                <a:schemeClr val="accent1"/>
              </a:solidFill>
              <a:latin typeface="+mj-ea"/>
              <a:ea typeface="+mn-ea"/>
            </a:endParaRPr>
          </a:p>
        </p:txBody>
      </p:sp>
      <p:pic>
        <p:nvPicPr>
          <p:cNvPr id="14" name="图片 13">
            <a:extLst>
              <a:ext uri="{FF2B5EF4-FFF2-40B4-BE49-F238E27FC236}">
                <a16:creationId xmlns:a16="http://schemas.microsoft.com/office/drawing/2014/main" id="{06B509C8-736F-44DC-A215-B6166BCFD3C4}"/>
              </a:ext>
            </a:extLst>
          </p:cNvPr>
          <p:cNvPicPr>
            <a:picLocks noChangeAspect="1"/>
          </p:cNvPicPr>
          <p:nvPr/>
        </p:nvPicPr>
        <p:blipFill>
          <a:blip r:embed="rId4"/>
          <a:stretch>
            <a:fillRect/>
          </a:stretch>
        </p:blipFill>
        <p:spPr>
          <a:xfrm>
            <a:off x="2318860" y="4077335"/>
            <a:ext cx="4361815" cy="1600200"/>
          </a:xfrm>
          <a:prstGeom prst="rect">
            <a:avLst/>
          </a:prstGeom>
        </p:spPr>
      </p:pic>
    </p:spTree>
    <p:extLst>
      <p:ext uri="{BB962C8B-B14F-4D97-AF65-F5344CB8AC3E}">
        <p14:creationId xmlns:p14="http://schemas.microsoft.com/office/powerpoint/2010/main" val="502259528"/>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25611"/>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54922" y="246037"/>
            <a:ext cx="6057088" cy="4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361" b="1" dirty="0">
                <a:solidFill>
                  <a:srgbClr val="2A495A"/>
                </a:solidFill>
                <a:latin typeface="微软雅黑" panose="020B0503020204020204" pitchFamily="34" charset="-122"/>
              </a:rPr>
              <a:t>典型案例分析</a:t>
            </a:r>
            <a:r>
              <a:rPr lang="en-US" altLang="zh-CN" sz="2361" b="1" dirty="0">
                <a:solidFill>
                  <a:srgbClr val="2A495A"/>
                </a:solidFill>
                <a:latin typeface="微软雅黑" panose="020B0503020204020204" pitchFamily="34" charset="-122"/>
              </a:rPr>
              <a:t>1</a:t>
            </a:r>
            <a:r>
              <a:rPr lang="zh-CN" altLang="en-US" sz="2361" b="1" dirty="0">
                <a:solidFill>
                  <a:srgbClr val="2A495A"/>
                </a:solidFill>
                <a:latin typeface="微软雅黑" panose="020B0503020204020204" pitchFamily="34" charset="-122"/>
              </a:rPr>
              <a:t>：氮气泄露爆炸</a:t>
            </a:r>
          </a:p>
        </p:txBody>
      </p:sp>
      <p:sp>
        <p:nvSpPr>
          <p:cNvPr id="7" name="矩形 6">
            <a:extLst>
              <a:ext uri="{FF2B5EF4-FFF2-40B4-BE49-F238E27FC236}">
                <a16:creationId xmlns:a16="http://schemas.microsoft.com/office/drawing/2014/main" id="{4EC93562-2579-4240-A4FC-A678E787E9E9}"/>
              </a:ext>
            </a:extLst>
          </p:cNvPr>
          <p:cNvSpPr/>
          <p:nvPr/>
        </p:nvSpPr>
        <p:spPr bwMode="auto">
          <a:xfrm>
            <a:off x="410891" y="1111951"/>
            <a:ext cx="8193334" cy="4774299"/>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a:extLst/>
        </p:spPr>
        <p:txBody>
          <a:bodyPr/>
          <a:lstStyle/>
          <a:p>
            <a:endParaRPr lang="en-US" altLang="zh-CN" sz="1400" dirty="0">
              <a:sym typeface="+mn-ea"/>
            </a:endParaRPr>
          </a:p>
          <a:p>
            <a:r>
              <a:rPr lang="zh-CN" altLang="en-US" sz="2000" b="1" dirty="0">
                <a:solidFill>
                  <a:srgbClr val="C00000"/>
                </a:solidFill>
                <a:latin typeface="楷体" panose="02010609060101010101" pitchFamily="49" charset="-122"/>
                <a:ea typeface="楷体" panose="02010609060101010101" pitchFamily="49" charset="-122"/>
                <a:sym typeface="+mn-ea"/>
              </a:rPr>
              <a:t>事故基本情况</a:t>
            </a:r>
            <a:endParaRPr lang="zh-CN" altLang="en-US" sz="2000" b="1" dirty="0">
              <a:solidFill>
                <a:srgbClr val="C00000"/>
              </a:solidFill>
              <a:latin typeface="楷体" panose="02010609060101010101" pitchFamily="49" charset="-122"/>
              <a:ea typeface="楷体" panose="02010609060101010101" pitchFamily="49" charset="-122"/>
            </a:endParaRPr>
          </a:p>
          <a:p>
            <a:r>
              <a:rPr lang="zh-CN" altLang="en-US" sz="1400" dirty="0">
                <a:sym typeface="+mn-ea"/>
              </a:rPr>
              <a:t>        </a:t>
            </a:r>
            <a:r>
              <a:rPr lang="zh-CN" altLang="en-US" sz="1600" dirty="0">
                <a:solidFill>
                  <a:schemeClr val="accent1"/>
                </a:solidFill>
                <a:latin typeface="微软雅黑" panose="020B0503020204020204" pitchFamily="34" charset="-122"/>
                <a:ea typeface="微软雅黑" panose="020B0503020204020204" pitchFamily="34" charset="-122"/>
                <a:sym typeface="+mn-ea"/>
              </a:rPr>
              <a:t>某研究生给某分析仪充入氮气，充气若干时间后，该学生离开实验室去二楼，当其返回该仪器旁时，观察窗口(直径约15 cm)的玻璃爆裂，碎裂的玻璃片将该学生右手静脉割破，腹部割伤，致大量出血，其他实验室的同学发现后，立即报“120”送医院抢救。 爆裂的玻璃片飞散至室内各处，其中一小块玻璃片高速撞击实验室门上的玻璃，并将该门上的玻璃击穿，可见爆炸的威力巨大。</a:t>
            </a:r>
            <a:endParaRPr lang="zh-CN" altLang="en-US" sz="1600" dirty="0">
              <a:solidFill>
                <a:schemeClr val="accent1"/>
              </a:solidFill>
              <a:latin typeface="微软雅黑" panose="020B0503020204020204" pitchFamily="34" charset="-122"/>
              <a:ea typeface="微软雅黑" panose="020B0503020204020204" pitchFamily="34" charset="-122"/>
            </a:endParaRPr>
          </a:p>
          <a:p>
            <a:r>
              <a:rPr lang="zh-CN" altLang="en-US" sz="2000" b="1" dirty="0">
                <a:solidFill>
                  <a:srgbClr val="C00000"/>
                </a:solidFill>
                <a:latin typeface="楷体" panose="02010609060101010101" pitchFamily="49" charset="-122"/>
                <a:ea typeface="楷体" panose="02010609060101010101" pitchFamily="49" charset="-122"/>
                <a:sym typeface="+mn-ea"/>
              </a:rPr>
              <a:t>事故原因分析</a:t>
            </a:r>
            <a:endParaRPr lang="zh-CN" altLang="en-US" sz="2000" b="1" dirty="0">
              <a:solidFill>
                <a:srgbClr val="C00000"/>
              </a:solidFill>
              <a:latin typeface="楷体" panose="02010609060101010101" pitchFamily="49" charset="-122"/>
              <a:ea typeface="楷体" panose="02010609060101010101" pitchFamily="49" charset="-122"/>
            </a:endParaRPr>
          </a:p>
          <a:p>
            <a:r>
              <a:rPr lang="zh-CN" altLang="en-US" sz="1600" dirty="0">
                <a:solidFill>
                  <a:schemeClr val="accent1"/>
                </a:solidFill>
                <a:latin typeface="微软雅黑" panose="020B0503020204020204" pitchFamily="34" charset="-122"/>
                <a:ea typeface="微软雅黑" panose="020B0503020204020204" pitchFamily="34" charset="-122"/>
                <a:sym typeface="+mn-ea"/>
              </a:rPr>
              <a:t>        该学生操作违规。该学生充气后，未将氮气钢瓶的总阀和减压阀关闭，就离开实验室去二楼办其他事(约4-6 min)，当他返回实验室关闭总阀和减压阀后回到该仪器旁时，立即发生了爆炸。长时间冲气，致使该仪器内的压力高于其最高许可工作压力，观察窗口的玻璃因无法承受此高压而爆裂。这是发生该次事故的主要原因。</a:t>
            </a:r>
            <a:endParaRPr lang="zh-CN" altLang="en-US" sz="1600" dirty="0">
              <a:solidFill>
                <a:schemeClr val="accent1"/>
              </a:solidFill>
              <a:latin typeface="微软雅黑" panose="020B0503020204020204" pitchFamily="34" charset="-122"/>
              <a:ea typeface="微软雅黑" panose="020B0503020204020204" pitchFamily="34" charset="-122"/>
            </a:endParaRPr>
          </a:p>
          <a:p>
            <a:r>
              <a:rPr lang="zh-CN" altLang="en-US" sz="1600" dirty="0">
                <a:solidFill>
                  <a:schemeClr val="accent1"/>
                </a:solidFill>
                <a:latin typeface="微软雅黑" panose="020B0503020204020204" pitchFamily="34" charset="-122"/>
                <a:ea typeface="微软雅黑" panose="020B0503020204020204" pitchFamily="34" charset="-122"/>
                <a:sym typeface="+mn-ea"/>
              </a:rPr>
              <a:t>        仪器缺少安全防护装置。该仪器的观察窗口较大，直径约为15 cm，虽然该仪器主要在高真空下工作，若能为其设置安全防护罩(如设置一个有机玻璃箱，以罩住观察窗口)，一定程度上可避免因人为误操作致过度冲气时而发生窗口爆裂的伤人事故。然而，该仪器的玻璃观察窗口直接面对操作人员，缺少安全防护装置，增加了发生伤人事故的可能性。    </a:t>
            </a:r>
            <a:endParaRPr lang="zh-CN" altLang="en-US" sz="1600" dirty="0">
              <a:solidFill>
                <a:schemeClr val="accent1"/>
              </a:solidFill>
              <a:latin typeface="微软雅黑" panose="020B0503020204020204" pitchFamily="34" charset="-122"/>
              <a:ea typeface="微软雅黑" panose="020B0503020204020204" pitchFamily="34" charset="-122"/>
            </a:endParaRPr>
          </a:p>
          <a:p>
            <a:r>
              <a:rPr lang="zh-CN" altLang="en-US" sz="1600" dirty="0">
                <a:solidFill>
                  <a:schemeClr val="accent1"/>
                </a:solidFill>
                <a:latin typeface="微软雅黑" panose="020B0503020204020204" pitchFamily="34" charset="-122"/>
                <a:ea typeface="微软雅黑" panose="020B0503020204020204" pitchFamily="34" charset="-122"/>
                <a:sym typeface="+mn-ea"/>
              </a:rPr>
              <a:t>        缺少规范的仪器操作规程。实验室管理存在缺陷，实验室未能给该仪器提供具体、准确的操作指南，如操作顺序、差错警示、充气时间、充气压力等。实验室仪器管理中缺少这种科学的操作指南，会给工作人员违规使用仪器、遗忘操作流程等留下机会。</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pic>
        <p:nvPicPr>
          <p:cNvPr id="19" name="图片 18">
            <a:extLst>
              <a:ext uri="{FF2B5EF4-FFF2-40B4-BE49-F238E27FC236}">
                <a16:creationId xmlns:a16="http://schemas.microsoft.com/office/drawing/2014/main" id="{D5A4B98A-BB73-4AC0-A9D8-2FD2C534EBBF}"/>
              </a:ext>
            </a:extLst>
          </p:cNvPr>
          <p:cNvPicPr>
            <a:picLocks noChangeAspect="1"/>
          </p:cNvPicPr>
          <p:nvPr/>
        </p:nvPicPr>
        <p:blipFill>
          <a:blip r:embed="rId3" cstate="print">
            <a:extLst>
              <a:ext uri="{28A0092B-C50C-407E-A947-70E740481C1C}">
                <a14:useLocalDpi xmlns:a14="http://schemas.microsoft.com/office/drawing/2010/main" val="0"/>
              </a:ext>
            </a:extLst>
          </a:blip>
          <a:srcRect b="34625"/>
          <a:stretch>
            <a:fillRect/>
          </a:stretch>
        </p:blipFill>
        <p:spPr bwMode="auto">
          <a:xfrm>
            <a:off x="539329" y="789018"/>
            <a:ext cx="647761" cy="621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a:extLst>
              <a:ext uri="{FF2B5EF4-FFF2-40B4-BE49-F238E27FC236}">
                <a16:creationId xmlns:a16="http://schemas.microsoft.com/office/drawing/2014/main" id="{A25F33D0-1CB2-4E96-B1BD-5BEA9AEAA9FD}"/>
              </a:ext>
            </a:extLst>
          </p:cNvPr>
          <p:cNvSpPr>
            <a:spLocks noChangeArrowheads="1"/>
          </p:cNvSpPr>
          <p:nvPr/>
        </p:nvSpPr>
        <p:spPr bwMode="auto">
          <a:xfrm>
            <a:off x="1293534" y="1006221"/>
            <a:ext cx="2384883" cy="394748"/>
          </a:xfrm>
          <a:prstGeom prst="rect">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28">
              <a:solidFill>
                <a:srgbClr val="2A495A"/>
              </a:solidFill>
              <a:ea typeface="宋体" panose="02010600030101010101" pitchFamily="2" charset="-122"/>
            </a:endParaRPr>
          </a:p>
        </p:txBody>
      </p:sp>
      <p:grpSp>
        <p:nvGrpSpPr>
          <p:cNvPr id="16" name="组合 15">
            <a:extLst>
              <a:ext uri="{FF2B5EF4-FFF2-40B4-BE49-F238E27FC236}">
                <a16:creationId xmlns:a16="http://schemas.microsoft.com/office/drawing/2014/main" id="{DBE3CD89-072C-487D-BDE5-6D1B92CA1296}"/>
              </a:ext>
            </a:extLst>
          </p:cNvPr>
          <p:cNvGrpSpPr>
            <a:grpSpLocks/>
          </p:cNvGrpSpPr>
          <p:nvPr/>
        </p:nvGrpSpPr>
        <p:grpSpPr bwMode="auto">
          <a:xfrm>
            <a:off x="1813617" y="1061715"/>
            <a:ext cx="1678555" cy="364843"/>
            <a:chOff x="6235085" y="906140"/>
            <a:chExt cx="2275602" cy="495844"/>
          </a:xfrm>
        </p:grpSpPr>
        <p:sp>
          <p:nvSpPr>
            <p:cNvPr id="17" name="矩形 10">
              <a:extLst>
                <a:ext uri="{FF2B5EF4-FFF2-40B4-BE49-F238E27FC236}">
                  <a16:creationId xmlns:a16="http://schemas.microsoft.com/office/drawing/2014/main" id="{F7BC59FB-36CE-4DDB-AF6D-7341345B3AB3}"/>
                </a:ext>
              </a:extLst>
            </p:cNvPr>
            <p:cNvSpPr>
              <a:spLocks noChangeArrowheads="1"/>
            </p:cNvSpPr>
            <p:nvPr/>
          </p:nvSpPr>
          <p:spPr bwMode="auto">
            <a:xfrm>
              <a:off x="6692395" y="906140"/>
              <a:ext cx="1818292" cy="495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771" b="1" dirty="0">
                  <a:solidFill>
                    <a:srgbClr val="FFFFFF"/>
                  </a:solidFill>
                  <a:latin typeface="微软雅黑" panose="020B0503020204020204" pitchFamily="34" charset="-122"/>
                </a:rPr>
                <a:t>案例写真</a:t>
              </a:r>
            </a:p>
          </p:txBody>
        </p:sp>
        <p:grpSp>
          <p:nvGrpSpPr>
            <p:cNvPr id="18" name="组合 13">
              <a:extLst>
                <a:ext uri="{FF2B5EF4-FFF2-40B4-BE49-F238E27FC236}">
                  <a16:creationId xmlns:a16="http://schemas.microsoft.com/office/drawing/2014/main" id="{27D7F789-B8B8-431E-B42C-094045778668}"/>
                </a:ext>
              </a:extLst>
            </p:cNvPr>
            <p:cNvGrpSpPr>
              <a:grpSpLocks/>
            </p:cNvGrpSpPr>
            <p:nvPr/>
          </p:nvGrpSpPr>
          <p:grpSpPr bwMode="auto">
            <a:xfrm>
              <a:off x="6235085" y="906140"/>
              <a:ext cx="409844" cy="409842"/>
              <a:chOff x="1381389" y="959175"/>
              <a:chExt cx="409844" cy="409842"/>
            </a:xfrm>
          </p:grpSpPr>
          <p:sp>
            <p:nvSpPr>
              <p:cNvPr id="20" name="椭圆 14">
                <a:extLst>
                  <a:ext uri="{FF2B5EF4-FFF2-40B4-BE49-F238E27FC236}">
                    <a16:creationId xmlns:a16="http://schemas.microsoft.com/office/drawing/2014/main" id="{A95DC724-3E21-4175-A86D-E9DC0E1FC39D}"/>
                  </a:ext>
                </a:extLst>
              </p:cNvPr>
              <p:cNvSpPr>
                <a:spLocks noChangeArrowheads="1"/>
              </p:cNvSpPr>
              <p:nvPr/>
            </p:nvSpPr>
            <p:spPr bwMode="auto">
              <a:xfrm>
                <a:off x="1381389" y="959175"/>
                <a:ext cx="409844" cy="409842"/>
              </a:xfrm>
              <a:prstGeom prst="ellipse">
                <a:avLst/>
              </a:prstGeom>
              <a:solidFill>
                <a:schemeClr val="accent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28">
                  <a:solidFill>
                    <a:srgbClr val="2A495A"/>
                  </a:solidFill>
                  <a:ea typeface="宋体" panose="02010600030101010101" pitchFamily="2" charset="-122"/>
                </a:endParaRPr>
              </a:p>
            </p:txBody>
          </p:sp>
          <p:sp>
            <p:nvSpPr>
              <p:cNvPr id="21" name="Freeform 5">
                <a:extLst>
                  <a:ext uri="{FF2B5EF4-FFF2-40B4-BE49-F238E27FC236}">
                    <a16:creationId xmlns:a16="http://schemas.microsoft.com/office/drawing/2014/main" id="{FD5ADCF5-1DC3-4511-94BC-9FF2BFE30B00}"/>
                  </a:ext>
                </a:extLst>
              </p:cNvPr>
              <p:cNvSpPr>
                <a:spLocks noEditPoints="1"/>
              </p:cNvSpPr>
              <p:nvPr/>
            </p:nvSpPr>
            <p:spPr bwMode="auto">
              <a:xfrm>
                <a:off x="1423399" y="1057038"/>
                <a:ext cx="301429" cy="249230"/>
              </a:xfrm>
              <a:custGeom>
                <a:avLst/>
                <a:gdLst>
                  <a:gd name="T0" fmla="*/ 2147483646 w 1753"/>
                  <a:gd name="T1" fmla="*/ 2147483646 h 1464"/>
                  <a:gd name="T2" fmla="*/ 2147483646 w 1753"/>
                  <a:gd name="T3" fmla="*/ 2147483646 h 1464"/>
                  <a:gd name="T4" fmla="*/ 2147483646 w 1753"/>
                  <a:gd name="T5" fmla="*/ 2147483646 h 1464"/>
                  <a:gd name="T6" fmla="*/ 2147483646 w 1753"/>
                  <a:gd name="T7" fmla="*/ 2147483646 h 1464"/>
                  <a:gd name="T8" fmla="*/ 2147483646 w 1753"/>
                  <a:gd name="T9" fmla="*/ 2147483646 h 1464"/>
                  <a:gd name="T10" fmla="*/ 2147483646 w 1753"/>
                  <a:gd name="T11" fmla="*/ 2147483646 h 1464"/>
                  <a:gd name="T12" fmla="*/ 2147483646 w 1753"/>
                  <a:gd name="T13" fmla="*/ 2147483646 h 1464"/>
                  <a:gd name="T14" fmla="*/ 2147483646 w 1753"/>
                  <a:gd name="T15" fmla="*/ 2147483646 h 1464"/>
                  <a:gd name="T16" fmla="*/ 2147483646 w 1753"/>
                  <a:gd name="T17" fmla="*/ 2147483646 h 1464"/>
                  <a:gd name="T18" fmla="*/ 2147483646 w 1753"/>
                  <a:gd name="T19" fmla="*/ 2147483646 h 1464"/>
                  <a:gd name="T20" fmla="*/ 2147483646 w 1753"/>
                  <a:gd name="T21" fmla="*/ 2147483646 h 1464"/>
                  <a:gd name="T22" fmla="*/ 2147483646 w 1753"/>
                  <a:gd name="T23" fmla="*/ 2147483646 h 1464"/>
                  <a:gd name="T24" fmla="*/ 2147483646 w 1753"/>
                  <a:gd name="T25" fmla="*/ 2147483646 h 1464"/>
                  <a:gd name="T26" fmla="*/ 2147483646 w 1753"/>
                  <a:gd name="T27" fmla="*/ 2147483646 h 1464"/>
                  <a:gd name="T28" fmla="*/ 2147483646 w 1753"/>
                  <a:gd name="T29" fmla="*/ 2147483646 h 1464"/>
                  <a:gd name="T30" fmla="*/ 2147483646 w 1753"/>
                  <a:gd name="T31" fmla="*/ 2147483646 h 1464"/>
                  <a:gd name="T32" fmla="*/ 2147483646 w 1753"/>
                  <a:gd name="T33" fmla="*/ 2147483646 h 1464"/>
                  <a:gd name="T34" fmla="*/ 2147483646 w 1753"/>
                  <a:gd name="T35" fmla="*/ 2147483646 h 1464"/>
                  <a:gd name="T36" fmla="*/ 2147483646 w 1753"/>
                  <a:gd name="T37" fmla="*/ 2147483646 h 1464"/>
                  <a:gd name="T38" fmla="*/ 2147483646 w 1753"/>
                  <a:gd name="T39" fmla="*/ 2147483646 h 1464"/>
                  <a:gd name="T40" fmla="*/ 2147483646 w 1753"/>
                  <a:gd name="T41" fmla="*/ 2147483646 h 1464"/>
                  <a:gd name="T42" fmla="*/ 2147483646 w 1753"/>
                  <a:gd name="T43" fmla="*/ 2147483646 h 1464"/>
                  <a:gd name="T44" fmla="*/ 2147483646 w 1753"/>
                  <a:gd name="T45" fmla="*/ 2147483646 h 1464"/>
                  <a:gd name="T46" fmla="*/ 2147483646 w 1753"/>
                  <a:gd name="T47" fmla="*/ 2147483646 h 1464"/>
                  <a:gd name="T48" fmla="*/ 2147483646 w 1753"/>
                  <a:gd name="T49" fmla="*/ 2147483646 h 1464"/>
                  <a:gd name="T50" fmla="*/ 2147483646 w 1753"/>
                  <a:gd name="T51" fmla="*/ 2147483646 h 1464"/>
                  <a:gd name="T52" fmla="*/ 2147483646 w 1753"/>
                  <a:gd name="T53" fmla="*/ 2147483646 h 1464"/>
                  <a:gd name="T54" fmla="*/ 2147483646 w 1753"/>
                  <a:gd name="T55" fmla="*/ 0 h 1464"/>
                  <a:gd name="T56" fmla="*/ 0 w 1753"/>
                  <a:gd name="T57" fmla="*/ 2147483646 h 1464"/>
                  <a:gd name="T58" fmla="*/ 2147483646 w 1753"/>
                  <a:gd name="T59" fmla="*/ 2147483646 h 1464"/>
                  <a:gd name="T60" fmla="*/ 2147483646 w 1753"/>
                  <a:gd name="T61" fmla="*/ 2147483646 h 1464"/>
                  <a:gd name="T62" fmla="*/ 2147483646 w 1753"/>
                  <a:gd name="T63" fmla="*/ 2147483646 h 1464"/>
                  <a:gd name="T64" fmla="*/ 2147483646 w 1753"/>
                  <a:gd name="T65" fmla="*/ 2147483646 h 1464"/>
                  <a:gd name="T66" fmla="*/ 2147483646 w 1753"/>
                  <a:gd name="T67" fmla="*/ 2147483646 h 146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753" h="1464">
                    <a:moveTo>
                      <a:pt x="487" y="542"/>
                    </a:moveTo>
                    <a:lnTo>
                      <a:pt x="1638" y="542"/>
                    </a:lnTo>
                    <a:lnTo>
                      <a:pt x="1638" y="1348"/>
                    </a:lnTo>
                    <a:lnTo>
                      <a:pt x="487" y="1348"/>
                    </a:lnTo>
                    <a:lnTo>
                      <a:pt x="487" y="542"/>
                    </a:lnTo>
                    <a:close/>
                    <a:moveTo>
                      <a:pt x="741" y="890"/>
                    </a:moveTo>
                    <a:cubicBezTo>
                      <a:pt x="801" y="890"/>
                      <a:pt x="850" y="841"/>
                      <a:pt x="850" y="781"/>
                    </a:cubicBezTo>
                    <a:cubicBezTo>
                      <a:pt x="850" y="721"/>
                      <a:pt x="801" y="672"/>
                      <a:pt x="741" y="672"/>
                    </a:cubicBezTo>
                    <a:cubicBezTo>
                      <a:pt x="680" y="672"/>
                      <a:pt x="632" y="721"/>
                      <a:pt x="632" y="781"/>
                    </a:cubicBezTo>
                    <a:cubicBezTo>
                      <a:pt x="632" y="841"/>
                      <a:pt x="680" y="890"/>
                      <a:pt x="741" y="890"/>
                    </a:cubicBezTo>
                    <a:close/>
                    <a:moveTo>
                      <a:pt x="1411" y="854"/>
                    </a:moveTo>
                    <a:lnTo>
                      <a:pt x="1319" y="885"/>
                    </a:lnTo>
                    <a:lnTo>
                      <a:pt x="1239" y="734"/>
                    </a:lnTo>
                    <a:lnTo>
                      <a:pt x="981" y="1106"/>
                    </a:lnTo>
                    <a:lnTo>
                      <a:pt x="843" y="1017"/>
                    </a:lnTo>
                    <a:lnTo>
                      <a:pt x="626" y="1253"/>
                    </a:lnTo>
                    <a:lnTo>
                      <a:pt x="1534" y="1253"/>
                    </a:lnTo>
                    <a:lnTo>
                      <a:pt x="1411" y="854"/>
                    </a:lnTo>
                    <a:close/>
                    <a:moveTo>
                      <a:pt x="149" y="562"/>
                    </a:moveTo>
                    <a:lnTo>
                      <a:pt x="372" y="476"/>
                    </a:lnTo>
                    <a:lnTo>
                      <a:pt x="372" y="1142"/>
                    </a:lnTo>
                    <a:lnTo>
                      <a:pt x="149" y="562"/>
                    </a:lnTo>
                    <a:close/>
                    <a:moveTo>
                      <a:pt x="1330" y="427"/>
                    </a:moveTo>
                    <a:lnTo>
                      <a:pt x="500" y="427"/>
                    </a:lnTo>
                    <a:lnTo>
                      <a:pt x="1223" y="149"/>
                    </a:lnTo>
                    <a:lnTo>
                      <a:pt x="1330" y="427"/>
                    </a:lnTo>
                    <a:close/>
                    <a:moveTo>
                      <a:pt x="1453" y="427"/>
                    </a:moveTo>
                    <a:lnTo>
                      <a:pt x="1289" y="0"/>
                    </a:lnTo>
                    <a:lnTo>
                      <a:pt x="0" y="496"/>
                    </a:lnTo>
                    <a:lnTo>
                      <a:pt x="372" y="1463"/>
                    </a:lnTo>
                    <a:lnTo>
                      <a:pt x="372" y="1464"/>
                    </a:lnTo>
                    <a:lnTo>
                      <a:pt x="1753" y="1464"/>
                    </a:lnTo>
                    <a:lnTo>
                      <a:pt x="1753" y="427"/>
                    </a:lnTo>
                    <a:lnTo>
                      <a:pt x="1453" y="427"/>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grpSp>
      </p:grpSp>
    </p:spTree>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par>
                          <p:cTn id="20" fill="hold" nodeType="afterGroup">
                            <p:stCondLst>
                              <p:cond delay="1320"/>
                            </p:stCondLst>
                            <p:childTnLst>
                              <p:par>
                                <p:cTn id="21" presetID="47"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400"/>
                                        <p:tgtEl>
                                          <p:spTgt spid="19"/>
                                        </p:tgtEl>
                                      </p:cBhvr>
                                    </p:animEffect>
                                    <p:anim calcmode="lin" valueType="num">
                                      <p:cBhvr>
                                        <p:cTn id="24" dur="400" fill="hold"/>
                                        <p:tgtEl>
                                          <p:spTgt spid="19"/>
                                        </p:tgtEl>
                                        <p:attrNameLst>
                                          <p:attrName>ppt_x</p:attrName>
                                        </p:attrNameLst>
                                      </p:cBhvr>
                                      <p:tavLst>
                                        <p:tav tm="0">
                                          <p:val>
                                            <p:strVal val="#ppt_x"/>
                                          </p:val>
                                        </p:tav>
                                        <p:tav tm="100000">
                                          <p:val>
                                            <p:strVal val="#ppt_x"/>
                                          </p:val>
                                        </p:tav>
                                      </p:tavLst>
                                    </p:anim>
                                    <p:anim calcmode="lin" valueType="num">
                                      <p:cBhvr>
                                        <p:cTn id="25" dur="400" fill="hold"/>
                                        <p:tgtEl>
                                          <p:spTgt spid="19"/>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1720"/>
                            </p:stCondLst>
                            <p:childTnLst>
                              <p:par>
                                <p:cTn id="27" presetID="22" presetClass="entr" presetSubtype="1"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childTnLst>
                          </p:cTn>
                        </p:par>
                        <p:par>
                          <p:cTn id="30" fill="hold">
                            <p:stCondLst>
                              <p:cond delay="222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400"/>
                                        <p:tgtEl>
                                          <p:spTgt spid="15"/>
                                        </p:tgtEl>
                                      </p:cBhvr>
                                    </p:animEffect>
                                  </p:childTnLst>
                                </p:cTn>
                              </p:par>
                            </p:childTnLst>
                          </p:cTn>
                        </p:par>
                        <p:par>
                          <p:cTn id="34" fill="hold">
                            <p:stCondLst>
                              <p:cond delay="2620"/>
                            </p:stCondLst>
                            <p:childTnLst>
                              <p:par>
                                <p:cTn id="35" presetID="31" presetClass="entr" presetSubtype="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400" fill="hold"/>
                                        <p:tgtEl>
                                          <p:spTgt spid="16"/>
                                        </p:tgtEl>
                                        <p:attrNameLst>
                                          <p:attrName>ppt_w</p:attrName>
                                        </p:attrNameLst>
                                      </p:cBhvr>
                                      <p:tavLst>
                                        <p:tav tm="0">
                                          <p:val>
                                            <p:fltVal val="0"/>
                                          </p:val>
                                        </p:tav>
                                        <p:tav tm="100000">
                                          <p:val>
                                            <p:strVal val="#ppt_w"/>
                                          </p:val>
                                        </p:tav>
                                      </p:tavLst>
                                    </p:anim>
                                    <p:anim calcmode="lin" valueType="num">
                                      <p:cBhvr>
                                        <p:cTn id="38" dur="400" fill="hold"/>
                                        <p:tgtEl>
                                          <p:spTgt spid="16"/>
                                        </p:tgtEl>
                                        <p:attrNameLst>
                                          <p:attrName>ppt_h</p:attrName>
                                        </p:attrNameLst>
                                      </p:cBhvr>
                                      <p:tavLst>
                                        <p:tav tm="0">
                                          <p:val>
                                            <p:fltVal val="0"/>
                                          </p:val>
                                        </p:tav>
                                        <p:tav tm="100000">
                                          <p:val>
                                            <p:strVal val="#ppt_h"/>
                                          </p:val>
                                        </p:tav>
                                      </p:tavLst>
                                    </p:anim>
                                    <p:anim calcmode="lin" valueType="num">
                                      <p:cBhvr>
                                        <p:cTn id="39" dur="400" fill="hold"/>
                                        <p:tgtEl>
                                          <p:spTgt spid="16"/>
                                        </p:tgtEl>
                                        <p:attrNameLst>
                                          <p:attrName>style.rotation</p:attrName>
                                        </p:attrNameLst>
                                      </p:cBhvr>
                                      <p:tavLst>
                                        <p:tav tm="0">
                                          <p:val>
                                            <p:fltVal val="90"/>
                                          </p:val>
                                        </p:tav>
                                        <p:tav tm="100000">
                                          <p:val>
                                            <p:fltVal val="0"/>
                                          </p:val>
                                        </p:tav>
                                      </p:tavLst>
                                    </p:anim>
                                    <p:animEffect transition="in" filter="fade">
                                      <p:cBhvr>
                                        <p:cTn id="40" dur="4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7"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306016"/>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5453" y="163047"/>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463260" y="286071"/>
            <a:ext cx="6057088" cy="4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None/>
            </a:pPr>
            <a:r>
              <a:rPr lang="zh-CN" altLang="en-US" sz="2361" b="1" dirty="0">
                <a:solidFill>
                  <a:srgbClr val="2A495A"/>
                </a:solidFill>
                <a:latin typeface="微软雅黑" panose="020B0503020204020204" pitchFamily="34" charset="-122"/>
              </a:rPr>
              <a:t>典型案例分析</a:t>
            </a:r>
            <a:r>
              <a:rPr lang="en-US" altLang="zh-CN" sz="2361" b="1" dirty="0">
                <a:solidFill>
                  <a:srgbClr val="2A495A"/>
                </a:solidFill>
                <a:latin typeface="微软雅黑" panose="020B0503020204020204" pitchFamily="34" charset="-122"/>
              </a:rPr>
              <a:t>2</a:t>
            </a:r>
            <a:r>
              <a:rPr lang="zh-CN" altLang="en-US" sz="2361" b="1" dirty="0">
                <a:solidFill>
                  <a:srgbClr val="2A495A"/>
                </a:solidFill>
                <a:latin typeface="微软雅黑" panose="020B0503020204020204" pitchFamily="34" charset="-122"/>
              </a:rPr>
              <a:t>：冰箱爆炸起火</a:t>
            </a:r>
          </a:p>
        </p:txBody>
      </p:sp>
      <p:sp>
        <p:nvSpPr>
          <p:cNvPr id="7" name="矩形 6">
            <a:extLst>
              <a:ext uri="{FF2B5EF4-FFF2-40B4-BE49-F238E27FC236}">
                <a16:creationId xmlns:a16="http://schemas.microsoft.com/office/drawing/2014/main" id="{4EC93562-2579-4240-A4FC-A678E787E9E9}"/>
              </a:ext>
            </a:extLst>
          </p:cNvPr>
          <p:cNvSpPr/>
          <p:nvPr/>
        </p:nvSpPr>
        <p:spPr bwMode="auto">
          <a:xfrm>
            <a:off x="4818964" y="1549935"/>
            <a:ext cx="3480103" cy="4175857"/>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a:extLst/>
        </p:spPr>
        <p:txBody>
          <a:bodyPr/>
          <a:lstStyle/>
          <a:p>
            <a:pPr eaLnBrk="1" hangingPunct="1">
              <a:buFont typeface="Arial" pitchFamily="34" charset="0"/>
              <a:buNone/>
              <a:defRPr/>
            </a:pPr>
            <a:endParaRPr lang="zh-CN" altLang="en-US" sz="1254">
              <a:solidFill>
                <a:srgbClr val="2A495A"/>
              </a:solidFill>
            </a:endParaRPr>
          </a:p>
        </p:txBody>
      </p:sp>
      <p:sp>
        <p:nvSpPr>
          <p:cNvPr id="8" name="矩形 7">
            <a:extLst>
              <a:ext uri="{FF2B5EF4-FFF2-40B4-BE49-F238E27FC236}">
                <a16:creationId xmlns:a16="http://schemas.microsoft.com/office/drawing/2014/main" id="{118ABC54-F312-4B15-8C2E-341648691A78}"/>
              </a:ext>
            </a:extLst>
          </p:cNvPr>
          <p:cNvSpPr>
            <a:spLocks noChangeArrowheads="1"/>
          </p:cNvSpPr>
          <p:nvPr/>
        </p:nvSpPr>
        <p:spPr bwMode="auto">
          <a:xfrm>
            <a:off x="4905644" y="1807545"/>
            <a:ext cx="3306742" cy="357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buNone/>
            </a:pPr>
            <a:r>
              <a:rPr lang="zh-CN" altLang="en-US" b="1" dirty="0">
                <a:solidFill>
                  <a:srgbClr val="C00000"/>
                </a:solidFill>
                <a:latin typeface="楷体" panose="02010609060101010101" pitchFamily="49" charset="-122"/>
                <a:ea typeface="楷体" panose="02010609060101010101" pitchFamily="49" charset="-122"/>
                <a:sym typeface="+mn-ea"/>
              </a:rPr>
              <a:t>事故原因分析</a:t>
            </a:r>
            <a:endParaRPr lang="zh-CN" altLang="en-US" b="1" dirty="0">
              <a:solidFill>
                <a:srgbClr val="C00000"/>
              </a:solidFill>
              <a:latin typeface="楷体" panose="02010609060101010101" pitchFamily="49" charset="-122"/>
              <a:ea typeface="楷体" panose="02010609060101010101" pitchFamily="49" charset="-122"/>
            </a:endParaRPr>
          </a:p>
          <a:p>
            <a:pPr>
              <a:buNone/>
            </a:pPr>
            <a:r>
              <a:rPr lang="zh-CN" altLang="en-US" sz="1600" dirty="0">
                <a:sym typeface="+mn-ea"/>
              </a:rPr>
              <a:t>2009年12月中旬，中国某大学某院士的化学实验室发生冰箱爆炸且引起着火，幸好扑救及时，未造成大的损失。</a:t>
            </a:r>
          </a:p>
          <a:p>
            <a:pPr>
              <a:buNone/>
            </a:pPr>
            <a:r>
              <a:rPr lang="zh-CN" altLang="en-US" b="1" dirty="0">
                <a:solidFill>
                  <a:srgbClr val="C00000"/>
                </a:solidFill>
                <a:latin typeface="楷体" panose="02010609060101010101" pitchFamily="49" charset="-122"/>
                <a:ea typeface="楷体" panose="02010609060101010101" pitchFamily="49" charset="-122"/>
                <a:sym typeface="+mn-ea"/>
              </a:rPr>
              <a:t>事故原因分析</a:t>
            </a:r>
            <a:endParaRPr lang="zh-CN" altLang="en-US" b="1" dirty="0">
              <a:solidFill>
                <a:srgbClr val="C00000"/>
              </a:solidFill>
              <a:latin typeface="楷体" panose="02010609060101010101" pitchFamily="49" charset="-122"/>
              <a:ea typeface="楷体" panose="02010609060101010101" pitchFamily="49" charset="-122"/>
            </a:endParaRPr>
          </a:p>
          <a:p>
            <a:pPr>
              <a:buNone/>
            </a:pPr>
            <a:r>
              <a:rPr lang="zh-CN" altLang="en-US" sz="1600" dirty="0">
                <a:sym typeface="+mn-ea"/>
              </a:rPr>
              <a:t>冰箱使用年代较久(2004年6月)，电路出现故障，已开封使用存放在冰箱内的乙醚和丙酮从瓶中泄漏，导致冰箱内空气中含有较高浓度的乙醚和丙酮气体并达到爆炸极限，冰箱的电路故障引起冰箱内的易燃溶剂产生爆炸。</a:t>
            </a:r>
            <a:endParaRPr lang="zh-CN" altLang="en-US" sz="1600" dirty="0"/>
          </a:p>
        </p:txBody>
      </p:sp>
      <p:sp>
        <p:nvSpPr>
          <p:cNvPr id="9" name="矩形 8">
            <a:extLst>
              <a:ext uri="{FF2B5EF4-FFF2-40B4-BE49-F238E27FC236}">
                <a16:creationId xmlns:a16="http://schemas.microsoft.com/office/drawing/2014/main" id="{FB6B02D5-4484-4839-A5C1-5BA04FBEBFBE}"/>
              </a:ext>
            </a:extLst>
          </p:cNvPr>
          <p:cNvSpPr>
            <a:spLocks noChangeArrowheads="1"/>
          </p:cNvSpPr>
          <p:nvPr/>
        </p:nvSpPr>
        <p:spPr bwMode="auto">
          <a:xfrm>
            <a:off x="4992325" y="1337918"/>
            <a:ext cx="2384883" cy="394748"/>
          </a:xfrm>
          <a:prstGeom prst="rect">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28">
              <a:solidFill>
                <a:srgbClr val="2A495A"/>
              </a:solidFill>
              <a:ea typeface="宋体" panose="02010600030101010101" pitchFamily="2" charset="-122"/>
            </a:endParaRPr>
          </a:p>
        </p:txBody>
      </p:sp>
      <p:grpSp>
        <p:nvGrpSpPr>
          <p:cNvPr id="3" name="组合 2">
            <a:extLst>
              <a:ext uri="{FF2B5EF4-FFF2-40B4-BE49-F238E27FC236}">
                <a16:creationId xmlns:a16="http://schemas.microsoft.com/office/drawing/2014/main" id="{0703D592-D4BD-49B8-AA51-3EE877D94E12}"/>
              </a:ext>
            </a:extLst>
          </p:cNvPr>
          <p:cNvGrpSpPr>
            <a:grpSpLocks/>
          </p:cNvGrpSpPr>
          <p:nvPr/>
        </p:nvGrpSpPr>
        <p:grpSpPr bwMode="auto">
          <a:xfrm>
            <a:off x="5512408" y="1374232"/>
            <a:ext cx="1678555" cy="364843"/>
            <a:chOff x="6235085" y="1173661"/>
            <a:chExt cx="2275602" cy="495844"/>
          </a:xfrm>
        </p:grpSpPr>
        <p:sp>
          <p:nvSpPr>
            <p:cNvPr id="59403" name="矩形 10">
              <a:extLst>
                <a:ext uri="{FF2B5EF4-FFF2-40B4-BE49-F238E27FC236}">
                  <a16:creationId xmlns:a16="http://schemas.microsoft.com/office/drawing/2014/main" id="{DFA111F8-6AB9-4921-AFD8-627A4738FBB6}"/>
                </a:ext>
              </a:extLst>
            </p:cNvPr>
            <p:cNvSpPr>
              <a:spLocks noChangeArrowheads="1"/>
            </p:cNvSpPr>
            <p:nvPr/>
          </p:nvSpPr>
          <p:spPr bwMode="auto">
            <a:xfrm>
              <a:off x="6692395" y="1173661"/>
              <a:ext cx="1818292" cy="495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771" b="1">
                  <a:solidFill>
                    <a:srgbClr val="FFFFFF"/>
                  </a:solidFill>
                  <a:latin typeface="微软雅黑" panose="020B0503020204020204" pitchFamily="34" charset="-122"/>
                </a:rPr>
                <a:t>案例写真</a:t>
              </a:r>
            </a:p>
          </p:txBody>
        </p:sp>
        <p:grpSp>
          <p:nvGrpSpPr>
            <p:cNvPr id="59404" name="组合 13">
              <a:extLst>
                <a:ext uri="{FF2B5EF4-FFF2-40B4-BE49-F238E27FC236}">
                  <a16:creationId xmlns:a16="http://schemas.microsoft.com/office/drawing/2014/main" id="{FCBBAAD5-B7A9-42A1-BC79-E68704C42836}"/>
                </a:ext>
              </a:extLst>
            </p:cNvPr>
            <p:cNvGrpSpPr>
              <a:grpSpLocks/>
            </p:cNvGrpSpPr>
            <p:nvPr/>
          </p:nvGrpSpPr>
          <p:grpSpPr bwMode="auto">
            <a:xfrm>
              <a:off x="6235085" y="1187698"/>
              <a:ext cx="409844" cy="409842"/>
              <a:chOff x="1381389" y="1240733"/>
              <a:chExt cx="409844" cy="409842"/>
            </a:xfrm>
          </p:grpSpPr>
          <p:sp>
            <p:nvSpPr>
              <p:cNvPr id="59405" name="椭圆 14">
                <a:extLst>
                  <a:ext uri="{FF2B5EF4-FFF2-40B4-BE49-F238E27FC236}">
                    <a16:creationId xmlns:a16="http://schemas.microsoft.com/office/drawing/2014/main" id="{FE6C238B-9BFE-4EA6-BBB6-ECC6A9D4F69B}"/>
                  </a:ext>
                </a:extLst>
              </p:cNvPr>
              <p:cNvSpPr>
                <a:spLocks noChangeArrowheads="1"/>
              </p:cNvSpPr>
              <p:nvPr/>
            </p:nvSpPr>
            <p:spPr bwMode="auto">
              <a:xfrm>
                <a:off x="1381389" y="1240733"/>
                <a:ext cx="409844" cy="409842"/>
              </a:xfrm>
              <a:prstGeom prst="ellipse">
                <a:avLst/>
              </a:prstGeom>
              <a:solidFill>
                <a:schemeClr val="accent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28">
                  <a:solidFill>
                    <a:srgbClr val="2A495A"/>
                  </a:solidFill>
                  <a:ea typeface="宋体" panose="02010600030101010101" pitchFamily="2" charset="-122"/>
                </a:endParaRPr>
              </a:p>
            </p:txBody>
          </p:sp>
          <p:sp>
            <p:nvSpPr>
              <p:cNvPr id="59406" name="Freeform 5">
                <a:extLst>
                  <a:ext uri="{FF2B5EF4-FFF2-40B4-BE49-F238E27FC236}">
                    <a16:creationId xmlns:a16="http://schemas.microsoft.com/office/drawing/2014/main" id="{287865C7-EC1A-4065-BDC4-689341D75D12}"/>
                  </a:ext>
                </a:extLst>
              </p:cNvPr>
              <p:cNvSpPr>
                <a:spLocks noEditPoints="1"/>
              </p:cNvSpPr>
              <p:nvPr/>
            </p:nvSpPr>
            <p:spPr bwMode="auto">
              <a:xfrm>
                <a:off x="1423399" y="1321039"/>
                <a:ext cx="301429" cy="249230"/>
              </a:xfrm>
              <a:custGeom>
                <a:avLst/>
                <a:gdLst>
                  <a:gd name="T0" fmla="*/ 2147483646 w 1753"/>
                  <a:gd name="T1" fmla="*/ 2147483646 h 1464"/>
                  <a:gd name="T2" fmla="*/ 2147483646 w 1753"/>
                  <a:gd name="T3" fmla="*/ 2147483646 h 1464"/>
                  <a:gd name="T4" fmla="*/ 2147483646 w 1753"/>
                  <a:gd name="T5" fmla="*/ 2147483646 h 1464"/>
                  <a:gd name="T6" fmla="*/ 2147483646 w 1753"/>
                  <a:gd name="T7" fmla="*/ 2147483646 h 1464"/>
                  <a:gd name="T8" fmla="*/ 2147483646 w 1753"/>
                  <a:gd name="T9" fmla="*/ 2147483646 h 1464"/>
                  <a:gd name="T10" fmla="*/ 2147483646 w 1753"/>
                  <a:gd name="T11" fmla="*/ 2147483646 h 1464"/>
                  <a:gd name="T12" fmla="*/ 2147483646 w 1753"/>
                  <a:gd name="T13" fmla="*/ 2147483646 h 1464"/>
                  <a:gd name="T14" fmla="*/ 2147483646 w 1753"/>
                  <a:gd name="T15" fmla="*/ 2147483646 h 1464"/>
                  <a:gd name="T16" fmla="*/ 2147483646 w 1753"/>
                  <a:gd name="T17" fmla="*/ 2147483646 h 1464"/>
                  <a:gd name="T18" fmla="*/ 2147483646 w 1753"/>
                  <a:gd name="T19" fmla="*/ 2147483646 h 1464"/>
                  <a:gd name="T20" fmla="*/ 2147483646 w 1753"/>
                  <a:gd name="T21" fmla="*/ 2147483646 h 1464"/>
                  <a:gd name="T22" fmla="*/ 2147483646 w 1753"/>
                  <a:gd name="T23" fmla="*/ 2147483646 h 1464"/>
                  <a:gd name="T24" fmla="*/ 2147483646 w 1753"/>
                  <a:gd name="T25" fmla="*/ 2147483646 h 1464"/>
                  <a:gd name="T26" fmla="*/ 2147483646 w 1753"/>
                  <a:gd name="T27" fmla="*/ 2147483646 h 1464"/>
                  <a:gd name="T28" fmla="*/ 2147483646 w 1753"/>
                  <a:gd name="T29" fmla="*/ 2147483646 h 1464"/>
                  <a:gd name="T30" fmla="*/ 2147483646 w 1753"/>
                  <a:gd name="T31" fmla="*/ 2147483646 h 1464"/>
                  <a:gd name="T32" fmla="*/ 2147483646 w 1753"/>
                  <a:gd name="T33" fmla="*/ 2147483646 h 1464"/>
                  <a:gd name="T34" fmla="*/ 2147483646 w 1753"/>
                  <a:gd name="T35" fmla="*/ 2147483646 h 1464"/>
                  <a:gd name="T36" fmla="*/ 2147483646 w 1753"/>
                  <a:gd name="T37" fmla="*/ 2147483646 h 1464"/>
                  <a:gd name="T38" fmla="*/ 2147483646 w 1753"/>
                  <a:gd name="T39" fmla="*/ 2147483646 h 1464"/>
                  <a:gd name="T40" fmla="*/ 2147483646 w 1753"/>
                  <a:gd name="T41" fmla="*/ 2147483646 h 1464"/>
                  <a:gd name="T42" fmla="*/ 2147483646 w 1753"/>
                  <a:gd name="T43" fmla="*/ 2147483646 h 1464"/>
                  <a:gd name="T44" fmla="*/ 2147483646 w 1753"/>
                  <a:gd name="T45" fmla="*/ 2147483646 h 1464"/>
                  <a:gd name="T46" fmla="*/ 2147483646 w 1753"/>
                  <a:gd name="T47" fmla="*/ 2147483646 h 1464"/>
                  <a:gd name="T48" fmla="*/ 2147483646 w 1753"/>
                  <a:gd name="T49" fmla="*/ 2147483646 h 1464"/>
                  <a:gd name="T50" fmla="*/ 2147483646 w 1753"/>
                  <a:gd name="T51" fmla="*/ 2147483646 h 1464"/>
                  <a:gd name="T52" fmla="*/ 2147483646 w 1753"/>
                  <a:gd name="T53" fmla="*/ 2147483646 h 1464"/>
                  <a:gd name="T54" fmla="*/ 2147483646 w 1753"/>
                  <a:gd name="T55" fmla="*/ 0 h 1464"/>
                  <a:gd name="T56" fmla="*/ 0 w 1753"/>
                  <a:gd name="T57" fmla="*/ 2147483646 h 1464"/>
                  <a:gd name="T58" fmla="*/ 2147483646 w 1753"/>
                  <a:gd name="T59" fmla="*/ 2147483646 h 1464"/>
                  <a:gd name="T60" fmla="*/ 2147483646 w 1753"/>
                  <a:gd name="T61" fmla="*/ 2147483646 h 1464"/>
                  <a:gd name="T62" fmla="*/ 2147483646 w 1753"/>
                  <a:gd name="T63" fmla="*/ 2147483646 h 1464"/>
                  <a:gd name="T64" fmla="*/ 2147483646 w 1753"/>
                  <a:gd name="T65" fmla="*/ 2147483646 h 1464"/>
                  <a:gd name="T66" fmla="*/ 2147483646 w 1753"/>
                  <a:gd name="T67" fmla="*/ 2147483646 h 146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753" h="1464">
                    <a:moveTo>
                      <a:pt x="487" y="542"/>
                    </a:moveTo>
                    <a:lnTo>
                      <a:pt x="1638" y="542"/>
                    </a:lnTo>
                    <a:lnTo>
                      <a:pt x="1638" y="1348"/>
                    </a:lnTo>
                    <a:lnTo>
                      <a:pt x="487" y="1348"/>
                    </a:lnTo>
                    <a:lnTo>
                      <a:pt x="487" y="542"/>
                    </a:lnTo>
                    <a:close/>
                    <a:moveTo>
                      <a:pt x="741" y="890"/>
                    </a:moveTo>
                    <a:cubicBezTo>
                      <a:pt x="801" y="890"/>
                      <a:pt x="850" y="841"/>
                      <a:pt x="850" y="781"/>
                    </a:cubicBezTo>
                    <a:cubicBezTo>
                      <a:pt x="850" y="721"/>
                      <a:pt x="801" y="672"/>
                      <a:pt x="741" y="672"/>
                    </a:cubicBezTo>
                    <a:cubicBezTo>
                      <a:pt x="680" y="672"/>
                      <a:pt x="632" y="721"/>
                      <a:pt x="632" y="781"/>
                    </a:cubicBezTo>
                    <a:cubicBezTo>
                      <a:pt x="632" y="841"/>
                      <a:pt x="680" y="890"/>
                      <a:pt x="741" y="890"/>
                    </a:cubicBezTo>
                    <a:close/>
                    <a:moveTo>
                      <a:pt x="1411" y="854"/>
                    </a:moveTo>
                    <a:lnTo>
                      <a:pt x="1319" y="885"/>
                    </a:lnTo>
                    <a:lnTo>
                      <a:pt x="1239" y="734"/>
                    </a:lnTo>
                    <a:lnTo>
                      <a:pt x="981" y="1106"/>
                    </a:lnTo>
                    <a:lnTo>
                      <a:pt x="843" y="1017"/>
                    </a:lnTo>
                    <a:lnTo>
                      <a:pt x="626" y="1253"/>
                    </a:lnTo>
                    <a:lnTo>
                      <a:pt x="1534" y="1253"/>
                    </a:lnTo>
                    <a:lnTo>
                      <a:pt x="1411" y="854"/>
                    </a:lnTo>
                    <a:close/>
                    <a:moveTo>
                      <a:pt x="149" y="562"/>
                    </a:moveTo>
                    <a:lnTo>
                      <a:pt x="372" y="476"/>
                    </a:lnTo>
                    <a:lnTo>
                      <a:pt x="372" y="1142"/>
                    </a:lnTo>
                    <a:lnTo>
                      <a:pt x="149" y="562"/>
                    </a:lnTo>
                    <a:close/>
                    <a:moveTo>
                      <a:pt x="1330" y="427"/>
                    </a:moveTo>
                    <a:lnTo>
                      <a:pt x="500" y="427"/>
                    </a:lnTo>
                    <a:lnTo>
                      <a:pt x="1223" y="149"/>
                    </a:lnTo>
                    <a:lnTo>
                      <a:pt x="1330" y="427"/>
                    </a:lnTo>
                    <a:close/>
                    <a:moveTo>
                      <a:pt x="1453" y="427"/>
                    </a:moveTo>
                    <a:lnTo>
                      <a:pt x="1289" y="0"/>
                    </a:lnTo>
                    <a:lnTo>
                      <a:pt x="0" y="496"/>
                    </a:lnTo>
                    <a:lnTo>
                      <a:pt x="372" y="1463"/>
                    </a:lnTo>
                    <a:lnTo>
                      <a:pt x="372" y="1464"/>
                    </a:lnTo>
                    <a:lnTo>
                      <a:pt x="1753" y="1464"/>
                    </a:lnTo>
                    <a:lnTo>
                      <a:pt x="1753" y="427"/>
                    </a:lnTo>
                    <a:lnTo>
                      <a:pt x="1453" y="427"/>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grpSp>
      </p:grpSp>
      <p:pic>
        <p:nvPicPr>
          <p:cNvPr id="19" name="图片 18">
            <a:extLst>
              <a:ext uri="{FF2B5EF4-FFF2-40B4-BE49-F238E27FC236}">
                <a16:creationId xmlns:a16="http://schemas.microsoft.com/office/drawing/2014/main" id="{D5A4B98A-BB73-4AC0-A9D8-2FD2C534EBBF}"/>
              </a:ext>
            </a:extLst>
          </p:cNvPr>
          <p:cNvPicPr>
            <a:picLocks noChangeAspect="1"/>
          </p:cNvPicPr>
          <p:nvPr/>
        </p:nvPicPr>
        <p:blipFill>
          <a:blip r:embed="rId3" cstate="print">
            <a:extLst>
              <a:ext uri="{28A0092B-C50C-407E-A947-70E740481C1C}">
                <a14:useLocalDpi xmlns:a14="http://schemas.microsoft.com/office/drawing/2010/main" val="0"/>
              </a:ext>
            </a:extLst>
          </a:blip>
          <a:srcRect b="34625"/>
          <a:stretch>
            <a:fillRect/>
          </a:stretch>
        </p:blipFill>
        <p:spPr bwMode="auto">
          <a:xfrm>
            <a:off x="4828335" y="1101305"/>
            <a:ext cx="647761" cy="621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a:extLst>
              <a:ext uri="{FF2B5EF4-FFF2-40B4-BE49-F238E27FC236}">
                <a16:creationId xmlns:a16="http://schemas.microsoft.com/office/drawing/2014/main" id="{79A31CD6-6C9E-4BCF-AD4C-07664D8412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471" y="1094893"/>
            <a:ext cx="3619500" cy="35623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par>
                          <p:cTn id="20" fill="hold" nodeType="afterGroup">
                            <p:stCondLst>
                              <p:cond delay="1320"/>
                            </p:stCondLst>
                            <p:childTnLst>
                              <p:par>
                                <p:cTn id="21" presetID="47"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400"/>
                                        <p:tgtEl>
                                          <p:spTgt spid="19"/>
                                        </p:tgtEl>
                                      </p:cBhvr>
                                    </p:animEffect>
                                    <p:anim calcmode="lin" valueType="num">
                                      <p:cBhvr>
                                        <p:cTn id="24" dur="400" fill="hold"/>
                                        <p:tgtEl>
                                          <p:spTgt spid="19"/>
                                        </p:tgtEl>
                                        <p:attrNameLst>
                                          <p:attrName>ppt_x</p:attrName>
                                        </p:attrNameLst>
                                      </p:cBhvr>
                                      <p:tavLst>
                                        <p:tav tm="0">
                                          <p:val>
                                            <p:strVal val="#ppt_x"/>
                                          </p:val>
                                        </p:tav>
                                        <p:tav tm="100000">
                                          <p:val>
                                            <p:strVal val="#ppt_x"/>
                                          </p:val>
                                        </p:tav>
                                      </p:tavLst>
                                    </p:anim>
                                    <p:anim calcmode="lin" valueType="num">
                                      <p:cBhvr>
                                        <p:cTn id="25" dur="400" fill="hold"/>
                                        <p:tgtEl>
                                          <p:spTgt spid="19"/>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172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400"/>
                                        <p:tgtEl>
                                          <p:spTgt spid="9"/>
                                        </p:tgtEl>
                                      </p:cBhvr>
                                    </p:animEffect>
                                  </p:childTnLst>
                                </p:cTn>
                              </p:par>
                            </p:childTnLst>
                          </p:cTn>
                        </p:par>
                        <p:par>
                          <p:cTn id="30" fill="hold" nodeType="afterGroup">
                            <p:stCondLst>
                              <p:cond delay="2120"/>
                            </p:stCondLst>
                            <p:childTnLst>
                              <p:par>
                                <p:cTn id="31" presetID="31" presetClass="entr" presetSubtype="0"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400" fill="hold"/>
                                        <p:tgtEl>
                                          <p:spTgt spid="3"/>
                                        </p:tgtEl>
                                        <p:attrNameLst>
                                          <p:attrName>ppt_w</p:attrName>
                                        </p:attrNameLst>
                                      </p:cBhvr>
                                      <p:tavLst>
                                        <p:tav tm="0">
                                          <p:val>
                                            <p:fltVal val="0"/>
                                          </p:val>
                                        </p:tav>
                                        <p:tav tm="100000">
                                          <p:val>
                                            <p:strVal val="#ppt_w"/>
                                          </p:val>
                                        </p:tav>
                                      </p:tavLst>
                                    </p:anim>
                                    <p:anim calcmode="lin" valueType="num">
                                      <p:cBhvr>
                                        <p:cTn id="34" dur="400" fill="hold"/>
                                        <p:tgtEl>
                                          <p:spTgt spid="3"/>
                                        </p:tgtEl>
                                        <p:attrNameLst>
                                          <p:attrName>ppt_h</p:attrName>
                                        </p:attrNameLst>
                                      </p:cBhvr>
                                      <p:tavLst>
                                        <p:tav tm="0">
                                          <p:val>
                                            <p:fltVal val="0"/>
                                          </p:val>
                                        </p:tav>
                                        <p:tav tm="100000">
                                          <p:val>
                                            <p:strVal val="#ppt_h"/>
                                          </p:val>
                                        </p:tav>
                                      </p:tavLst>
                                    </p:anim>
                                    <p:anim calcmode="lin" valueType="num">
                                      <p:cBhvr>
                                        <p:cTn id="35" dur="400" fill="hold"/>
                                        <p:tgtEl>
                                          <p:spTgt spid="3"/>
                                        </p:tgtEl>
                                        <p:attrNameLst>
                                          <p:attrName>style.rotation</p:attrName>
                                        </p:attrNameLst>
                                      </p:cBhvr>
                                      <p:tavLst>
                                        <p:tav tm="0">
                                          <p:val>
                                            <p:fltVal val="90"/>
                                          </p:val>
                                        </p:tav>
                                        <p:tav tm="100000">
                                          <p:val>
                                            <p:fltVal val="0"/>
                                          </p:val>
                                        </p:tav>
                                      </p:tavLst>
                                    </p:anim>
                                    <p:animEffect transition="in" filter="fade">
                                      <p:cBhvr>
                                        <p:cTn id="36" dur="400"/>
                                        <p:tgtEl>
                                          <p:spTgt spid="3"/>
                                        </p:tgtEl>
                                      </p:cBhvr>
                                    </p:animEffect>
                                  </p:childTnLst>
                                </p:cTn>
                              </p:par>
                            </p:childTnLst>
                          </p:cTn>
                        </p:par>
                        <p:par>
                          <p:cTn id="37" fill="hold" nodeType="afterGroup">
                            <p:stCondLst>
                              <p:cond delay="2520"/>
                            </p:stCondLst>
                            <p:childTnLst>
                              <p:par>
                                <p:cTn id="38" presetID="22" presetClass="entr" presetSubtype="1"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up)">
                                      <p:cBhvr>
                                        <p:cTn id="40" dur="500"/>
                                        <p:tgtEl>
                                          <p:spTgt spid="7"/>
                                        </p:tgtEl>
                                      </p:cBhvr>
                                    </p:animEffect>
                                  </p:childTnLst>
                                </p:cTn>
                              </p:par>
                            </p:childTnLst>
                          </p:cTn>
                        </p:par>
                        <p:par>
                          <p:cTn id="41" fill="hold" nodeType="afterGroup">
                            <p:stCondLst>
                              <p:cond delay="3020"/>
                            </p:stCondLst>
                            <p:childTnLst>
                              <p:par>
                                <p:cTn id="42" presetID="42" presetClass="entr" presetSubtype="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600"/>
                                        <p:tgtEl>
                                          <p:spTgt spid="8"/>
                                        </p:tgtEl>
                                      </p:cBhvr>
                                    </p:animEffect>
                                    <p:anim calcmode="lin" valueType="num">
                                      <p:cBhvr>
                                        <p:cTn id="45" dur="600" fill="hold"/>
                                        <p:tgtEl>
                                          <p:spTgt spid="8"/>
                                        </p:tgtEl>
                                        <p:attrNameLst>
                                          <p:attrName>ppt_x</p:attrName>
                                        </p:attrNameLst>
                                      </p:cBhvr>
                                      <p:tavLst>
                                        <p:tav tm="0">
                                          <p:val>
                                            <p:strVal val="#ppt_x"/>
                                          </p:val>
                                        </p:tav>
                                        <p:tav tm="100000">
                                          <p:val>
                                            <p:strVal val="#ppt_x"/>
                                          </p:val>
                                        </p:tav>
                                      </p:tavLst>
                                    </p:anim>
                                    <p:anim calcmode="lin" valueType="num">
                                      <p:cBhvr>
                                        <p:cTn id="46" dur="6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7" grpId="0" animBg="1"/>
      <p:bldP spid="8" grpId="0"/>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25611"/>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54922" y="246037"/>
            <a:ext cx="6057088" cy="4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361" b="1" dirty="0">
                <a:solidFill>
                  <a:srgbClr val="2A495A"/>
                </a:solidFill>
                <a:latin typeface="微软雅黑" panose="020B0503020204020204" pitchFamily="34" charset="-122"/>
              </a:rPr>
              <a:t>典型案例分析</a:t>
            </a:r>
            <a:r>
              <a:rPr lang="en-US" altLang="zh-CN" sz="2361" b="1" dirty="0">
                <a:solidFill>
                  <a:srgbClr val="2A495A"/>
                </a:solidFill>
                <a:latin typeface="微软雅黑" panose="020B0503020204020204" pitchFamily="34" charset="-122"/>
              </a:rPr>
              <a:t>3</a:t>
            </a:r>
            <a:r>
              <a:rPr lang="zh-CN" altLang="en-US" sz="2361" b="1" dirty="0">
                <a:solidFill>
                  <a:srgbClr val="2A495A"/>
                </a:solidFill>
                <a:latin typeface="微软雅黑" panose="020B0503020204020204" pitchFamily="34" charset="-122"/>
              </a:rPr>
              <a:t>：实验室爆炸</a:t>
            </a:r>
          </a:p>
        </p:txBody>
      </p:sp>
      <p:sp>
        <p:nvSpPr>
          <p:cNvPr id="7" name="矩形 6">
            <a:extLst>
              <a:ext uri="{FF2B5EF4-FFF2-40B4-BE49-F238E27FC236}">
                <a16:creationId xmlns:a16="http://schemas.microsoft.com/office/drawing/2014/main" id="{4EC93562-2579-4240-A4FC-A678E787E9E9}"/>
              </a:ext>
            </a:extLst>
          </p:cNvPr>
          <p:cNvSpPr/>
          <p:nvPr/>
        </p:nvSpPr>
        <p:spPr bwMode="auto">
          <a:xfrm>
            <a:off x="410891" y="1111952"/>
            <a:ext cx="8193334" cy="4342252"/>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a:extLst/>
        </p:spPr>
        <p:txBody>
          <a:bodyPr/>
          <a:lstStyle/>
          <a:p>
            <a:endParaRPr lang="en-US" altLang="zh-CN" sz="1400" dirty="0">
              <a:sym typeface="+mn-ea"/>
            </a:endParaRPr>
          </a:p>
          <a:p>
            <a:endParaRPr lang="en-US" altLang="zh-CN" sz="2000" b="1" dirty="0">
              <a:solidFill>
                <a:srgbClr val="C00000"/>
              </a:solidFill>
              <a:latin typeface="楷体" panose="02010609060101010101" pitchFamily="49" charset="-122"/>
              <a:ea typeface="楷体" panose="02010609060101010101" pitchFamily="49" charset="-122"/>
              <a:sym typeface="+mn-ea"/>
            </a:endParaRPr>
          </a:p>
          <a:p>
            <a:r>
              <a:rPr lang="zh-CN" altLang="en-US" sz="2000" b="1" dirty="0">
                <a:solidFill>
                  <a:srgbClr val="C00000"/>
                </a:solidFill>
                <a:latin typeface="楷体" panose="02010609060101010101" pitchFamily="49" charset="-122"/>
                <a:ea typeface="楷体" panose="02010609060101010101" pitchFamily="49" charset="-122"/>
                <a:sym typeface="+mn-ea"/>
              </a:rPr>
              <a:t>事故基本情况</a:t>
            </a:r>
            <a:endParaRPr lang="zh-CN" altLang="en-US" sz="2000" b="1" dirty="0">
              <a:solidFill>
                <a:srgbClr val="C00000"/>
              </a:solidFill>
              <a:latin typeface="楷体" panose="02010609060101010101" pitchFamily="49" charset="-122"/>
              <a:ea typeface="楷体" panose="02010609060101010101" pitchFamily="49" charset="-122"/>
            </a:endParaRPr>
          </a:p>
          <a:p>
            <a:r>
              <a:rPr lang="zh-CN" altLang="en-US" sz="1600" dirty="0">
                <a:solidFill>
                  <a:schemeClr val="accent1"/>
                </a:solidFill>
                <a:latin typeface="微软雅黑" panose="020B0503020204020204" pitchFamily="34" charset="-122"/>
                <a:ea typeface="微软雅黑" panose="020B0503020204020204" pitchFamily="34" charset="-122"/>
                <a:sym typeface="+mn-ea"/>
              </a:rPr>
              <a:t>        2008年12月底，中国某大学一化学实验室发生爆炸事故。学生准备好了原材料，计划进行聚乙二醇双氨基的修饰，将18g左右的端基对甲苯磺酰氯修饰的聚乙二醇和250mL氨水混合，溶解，然后转移到防爆瓶中，将尼龙盖旋紧后，将其放在郑州长城磁力搅拌器中油浴加热（60℃），准备反应48小时。待温度平稳后，学生将通风橱玻璃拉下，然后离开实验室。直至23日早上接到电话，学生才知实验出了事故。</a:t>
            </a:r>
          </a:p>
          <a:p>
            <a:endParaRPr lang="zh-CN" altLang="en-US" sz="1400" dirty="0">
              <a:sym typeface="+mn-ea"/>
            </a:endParaRPr>
          </a:p>
          <a:p>
            <a:endParaRPr lang="zh-CN" altLang="en-US" sz="1400" dirty="0"/>
          </a:p>
          <a:p>
            <a:r>
              <a:rPr lang="zh-CN" altLang="en-US" sz="2000" b="1" dirty="0">
                <a:solidFill>
                  <a:srgbClr val="C00000"/>
                </a:solidFill>
                <a:latin typeface="楷体" panose="02010609060101010101" pitchFamily="49" charset="-122"/>
                <a:ea typeface="楷体" panose="02010609060101010101" pitchFamily="49" charset="-122"/>
                <a:sym typeface="+mn-ea"/>
              </a:rPr>
              <a:t>事故原因分析</a:t>
            </a:r>
            <a:endParaRPr lang="zh-CN" altLang="en-US" sz="2000" b="1" dirty="0">
              <a:solidFill>
                <a:srgbClr val="C00000"/>
              </a:solidFill>
              <a:latin typeface="楷体" panose="02010609060101010101" pitchFamily="49" charset="-122"/>
              <a:ea typeface="楷体" panose="02010609060101010101" pitchFamily="49" charset="-122"/>
            </a:endParaRPr>
          </a:p>
          <a:p>
            <a:r>
              <a:rPr lang="zh-CN" altLang="en-US" sz="1600" dirty="0">
                <a:solidFill>
                  <a:schemeClr val="accent1"/>
                </a:solidFill>
                <a:latin typeface="微软雅黑" panose="020B0503020204020204" pitchFamily="34" charset="-122"/>
                <a:ea typeface="微软雅黑" panose="020B0503020204020204" pitchFamily="34" charset="-122"/>
                <a:sym typeface="+mn-ea"/>
              </a:rPr>
              <a:t>       ① 夜里加热装置突然失控，导致硅油被不断加热冒出大量烟雾，高温导致防爆瓶承受太大压力而爆裂；</a:t>
            </a:r>
            <a:endParaRPr lang="zh-CN" altLang="en-US" sz="1600" dirty="0">
              <a:solidFill>
                <a:schemeClr val="accent1"/>
              </a:solidFill>
              <a:latin typeface="微软雅黑" panose="020B0503020204020204" pitchFamily="34" charset="-122"/>
              <a:ea typeface="微软雅黑" panose="020B0503020204020204" pitchFamily="34" charset="-122"/>
            </a:endParaRPr>
          </a:p>
          <a:p>
            <a:r>
              <a:rPr lang="zh-CN" altLang="en-US" sz="1600" dirty="0">
                <a:solidFill>
                  <a:schemeClr val="accent1"/>
                </a:solidFill>
                <a:latin typeface="微软雅黑" panose="020B0503020204020204" pitchFamily="34" charset="-122"/>
                <a:ea typeface="微软雅黑" panose="020B0503020204020204" pitchFamily="34" charset="-122"/>
                <a:sym typeface="+mn-ea"/>
              </a:rPr>
              <a:t>       ② 防爆瓶经过多次使用，承受压力能力降低，导致反应过程中突然爆裂而将传热介质硅油溅出，导致加热器的加热圈裸露在空气中，热电偶测不到目标温度而导致加热圈不断将硅油和周围空气加热，导致产生大量烟雾。</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pic>
        <p:nvPicPr>
          <p:cNvPr id="19" name="图片 18">
            <a:extLst>
              <a:ext uri="{FF2B5EF4-FFF2-40B4-BE49-F238E27FC236}">
                <a16:creationId xmlns:a16="http://schemas.microsoft.com/office/drawing/2014/main" id="{D5A4B98A-BB73-4AC0-A9D8-2FD2C534EBBF}"/>
              </a:ext>
            </a:extLst>
          </p:cNvPr>
          <p:cNvPicPr>
            <a:picLocks noChangeAspect="1"/>
          </p:cNvPicPr>
          <p:nvPr/>
        </p:nvPicPr>
        <p:blipFill>
          <a:blip r:embed="rId3" cstate="print">
            <a:extLst>
              <a:ext uri="{28A0092B-C50C-407E-A947-70E740481C1C}">
                <a14:useLocalDpi xmlns:a14="http://schemas.microsoft.com/office/drawing/2010/main" val="0"/>
              </a:ext>
            </a:extLst>
          </a:blip>
          <a:srcRect b="34625"/>
          <a:stretch>
            <a:fillRect/>
          </a:stretch>
        </p:blipFill>
        <p:spPr bwMode="auto">
          <a:xfrm>
            <a:off x="539329" y="789018"/>
            <a:ext cx="647761" cy="621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a:extLst>
              <a:ext uri="{FF2B5EF4-FFF2-40B4-BE49-F238E27FC236}">
                <a16:creationId xmlns:a16="http://schemas.microsoft.com/office/drawing/2014/main" id="{A25F33D0-1CB2-4E96-B1BD-5BEA9AEAA9FD}"/>
              </a:ext>
            </a:extLst>
          </p:cNvPr>
          <p:cNvSpPr>
            <a:spLocks noChangeArrowheads="1"/>
          </p:cNvSpPr>
          <p:nvPr/>
        </p:nvSpPr>
        <p:spPr bwMode="auto">
          <a:xfrm>
            <a:off x="1293534" y="1006221"/>
            <a:ext cx="2384883" cy="394748"/>
          </a:xfrm>
          <a:prstGeom prst="rect">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28">
              <a:solidFill>
                <a:srgbClr val="2A495A"/>
              </a:solidFill>
              <a:ea typeface="宋体" panose="02010600030101010101" pitchFamily="2" charset="-122"/>
            </a:endParaRPr>
          </a:p>
        </p:txBody>
      </p:sp>
      <p:grpSp>
        <p:nvGrpSpPr>
          <p:cNvPr id="16" name="组合 15">
            <a:extLst>
              <a:ext uri="{FF2B5EF4-FFF2-40B4-BE49-F238E27FC236}">
                <a16:creationId xmlns:a16="http://schemas.microsoft.com/office/drawing/2014/main" id="{DBE3CD89-072C-487D-BDE5-6D1B92CA1296}"/>
              </a:ext>
            </a:extLst>
          </p:cNvPr>
          <p:cNvGrpSpPr>
            <a:grpSpLocks/>
          </p:cNvGrpSpPr>
          <p:nvPr/>
        </p:nvGrpSpPr>
        <p:grpSpPr bwMode="auto">
          <a:xfrm>
            <a:off x="1813617" y="1061715"/>
            <a:ext cx="1678555" cy="364843"/>
            <a:chOff x="6235085" y="906140"/>
            <a:chExt cx="2275602" cy="495844"/>
          </a:xfrm>
        </p:grpSpPr>
        <p:sp>
          <p:nvSpPr>
            <p:cNvPr id="17" name="矩形 10">
              <a:extLst>
                <a:ext uri="{FF2B5EF4-FFF2-40B4-BE49-F238E27FC236}">
                  <a16:creationId xmlns:a16="http://schemas.microsoft.com/office/drawing/2014/main" id="{F7BC59FB-36CE-4DDB-AF6D-7341345B3AB3}"/>
                </a:ext>
              </a:extLst>
            </p:cNvPr>
            <p:cNvSpPr>
              <a:spLocks noChangeArrowheads="1"/>
            </p:cNvSpPr>
            <p:nvPr/>
          </p:nvSpPr>
          <p:spPr bwMode="auto">
            <a:xfrm>
              <a:off x="6692395" y="906140"/>
              <a:ext cx="1818292" cy="495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771" b="1" dirty="0">
                  <a:solidFill>
                    <a:srgbClr val="FFFFFF"/>
                  </a:solidFill>
                  <a:latin typeface="微软雅黑" panose="020B0503020204020204" pitchFamily="34" charset="-122"/>
                </a:rPr>
                <a:t>案例写真</a:t>
              </a:r>
            </a:p>
          </p:txBody>
        </p:sp>
        <p:grpSp>
          <p:nvGrpSpPr>
            <p:cNvPr id="18" name="组合 13">
              <a:extLst>
                <a:ext uri="{FF2B5EF4-FFF2-40B4-BE49-F238E27FC236}">
                  <a16:creationId xmlns:a16="http://schemas.microsoft.com/office/drawing/2014/main" id="{27D7F789-B8B8-431E-B42C-094045778668}"/>
                </a:ext>
              </a:extLst>
            </p:cNvPr>
            <p:cNvGrpSpPr>
              <a:grpSpLocks/>
            </p:cNvGrpSpPr>
            <p:nvPr/>
          </p:nvGrpSpPr>
          <p:grpSpPr bwMode="auto">
            <a:xfrm>
              <a:off x="6235085" y="906140"/>
              <a:ext cx="409844" cy="409842"/>
              <a:chOff x="1381389" y="959175"/>
              <a:chExt cx="409844" cy="409842"/>
            </a:xfrm>
          </p:grpSpPr>
          <p:sp>
            <p:nvSpPr>
              <p:cNvPr id="20" name="椭圆 14">
                <a:extLst>
                  <a:ext uri="{FF2B5EF4-FFF2-40B4-BE49-F238E27FC236}">
                    <a16:creationId xmlns:a16="http://schemas.microsoft.com/office/drawing/2014/main" id="{A95DC724-3E21-4175-A86D-E9DC0E1FC39D}"/>
                  </a:ext>
                </a:extLst>
              </p:cNvPr>
              <p:cNvSpPr>
                <a:spLocks noChangeArrowheads="1"/>
              </p:cNvSpPr>
              <p:nvPr/>
            </p:nvSpPr>
            <p:spPr bwMode="auto">
              <a:xfrm>
                <a:off x="1381389" y="959175"/>
                <a:ext cx="409844" cy="409842"/>
              </a:xfrm>
              <a:prstGeom prst="ellipse">
                <a:avLst/>
              </a:prstGeom>
              <a:solidFill>
                <a:schemeClr val="accent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28">
                  <a:solidFill>
                    <a:srgbClr val="2A495A"/>
                  </a:solidFill>
                  <a:ea typeface="宋体" panose="02010600030101010101" pitchFamily="2" charset="-122"/>
                </a:endParaRPr>
              </a:p>
            </p:txBody>
          </p:sp>
          <p:sp>
            <p:nvSpPr>
              <p:cNvPr id="21" name="Freeform 5">
                <a:extLst>
                  <a:ext uri="{FF2B5EF4-FFF2-40B4-BE49-F238E27FC236}">
                    <a16:creationId xmlns:a16="http://schemas.microsoft.com/office/drawing/2014/main" id="{FD5ADCF5-1DC3-4511-94BC-9FF2BFE30B00}"/>
                  </a:ext>
                </a:extLst>
              </p:cNvPr>
              <p:cNvSpPr>
                <a:spLocks noEditPoints="1"/>
              </p:cNvSpPr>
              <p:nvPr/>
            </p:nvSpPr>
            <p:spPr bwMode="auto">
              <a:xfrm>
                <a:off x="1423399" y="1057038"/>
                <a:ext cx="301429" cy="249230"/>
              </a:xfrm>
              <a:custGeom>
                <a:avLst/>
                <a:gdLst>
                  <a:gd name="T0" fmla="*/ 2147483646 w 1753"/>
                  <a:gd name="T1" fmla="*/ 2147483646 h 1464"/>
                  <a:gd name="T2" fmla="*/ 2147483646 w 1753"/>
                  <a:gd name="T3" fmla="*/ 2147483646 h 1464"/>
                  <a:gd name="T4" fmla="*/ 2147483646 w 1753"/>
                  <a:gd name="T5" fmla="*/ 2147483646 h 1464"/>
                  <a:gd name="T6" fmla="*/ 2147483646 w 1753"/>
                  <a:gd name="T7" fmla="*/ 2147483646 h 1464"/>
                  <a:gd name="T8" fmla="*/ 2147483646 w 1753"/>
                  <a:gd name="T9" fmla="*/ 2147483646 h 1464"/>
                  <a:gd name="T10" fmla="*/ 2147483646 w 1753"/>
                  <a:gd name="T11" fmla="*/ 2147483646 h 1464"/>
                  <a:gd name="T12" fmla="*/ 2147483646 w 1753"/>
                  <a:gd name="T13" fmla="*/ 2147483646 h 1464"/>
                  <a:gd name="T14" fmla="*/ 2147483646 w 1753"/>
                  <a:gd name="T15" fmla="*/ 2147483646 h 1464"/>
                  <a:gd name="T16" fmla="*/ 2147483646 w 1753"/>
                  <a:gd name="T17" fmla="*/ 2147483646 h 1464"/>
                  <a:gd name="T18" fmla="*/ 2147483646 w 1753"/>
                  <a:gd name="T19" fmla="*/ 2147483646 h 1464"/>
                  <a:gd name="T20" fmla="*/ 2147483646 w 1753"/>
                  <a:gd name="T21" fmla="*/ 2147483646 h 1464"/>
                  <a:gd name="T22" fmla="*/ 2147483646 w 1753"/>
                  <a:gd name="T23" fmla="*/ 2147483646 h 1464"/>
                  <a:gd name="T24" fmla="*/ 2147483646 w 1753"/>
                  <a:gd name="T25" fmla="*/ 2147483646 h 1464"/>
                  <a:gd name="T26" fmla="*/ 2147483646 w 1753"/>
                  <a:gd name="T27" fmla="*/ 2147483646 h 1464"/>
                  <a:gd name="T28" fmla="*/ 2147483646 w 1753"/>
                  <a:gd name="T29" fmla="*/ 2147483646 h 1464"/>
                  <a:gd name="T30" fmla="*/ 2147483646 w 1753"/>
                  <a:gd name="T31" fmla="*/ 2147483646 h 1464"/>
                  <a:gd name="T32" fmla="*/ 2147483646 w 1753"/>
                  <a:gd name="T33" fmla="*/ 2147483646 h 1464"/>
                  <a:gd name="T34" fmla="*/ 2147483646 w 1753"/>
                  <a:gd name="T35" fmla="*/ 2147483646 h 1464"/>
                  <a:gd name="T36" fmla="*/ 2147483646 w 1753"/>
                  <a:gd name="T37" fmla="*/ 2147483646 h 1464"/>
                  <a:gd name="T38" fmla="*/ 2147483646 w 1753"/>
                  <a:gd name="T39" fmla="*/ 2147483646 h 1464"/>
                  <a:gd name="T40" fmla="*/ 2147483646 w 1753"/>
                  <a:gd name="T41" fmla="*/ 2147483646 h 1464"/>
                  <a:gd name="T42" fmla="*/ 2147483646 w 1753"/>
                  <a:gd name="T43" fmla="*/ 2147483646 h 1464"/>
                  <a:gd name="T44" fmla="*/ 2147483646 w 1753"/>
                  <a:gd name="T45" fmla="*/ 2147483646 h 1464"/>
                  <a:gd name="T46" fmla="*/ 2147483646 w 1753"/>
                  <a:gd name="T47" fmla="*/ 2147483646 h 1464"/>
                  <a:gd name="T48" fmla="*/ 2147483646 w 1753"/>
                  <a:gd name="T49" fmla="*/ 2147483646 h 1464"/>
                  <a:gd name="T50" fmla="*/ 2147483646 w 1753"/>
                  <a:gd name="T51" fmla="*/ 2147483646 h 1464"/>
                  <a:gd name="T52" fmla="*/ 2147483646 w 1753"/>
                  <a:gd name="T53" fmla="*/ 2147483646 h 1464"/>
                  <a:gd name="T54" fmla="*/ 2147483646 w 1753"/>
                  <a:gd name="T55" fmla="*/ 0 h 1464"/>
                  <a:gd name="T56" fmla="*/ 0 w 1753"/>
                  <a:gd name="T57" fmla="*/ 2147483646 h 1464"/>
                  <a:gd name="T58" fmla="*/ 2147483646 w 1753"/>
                  <a:gd name="T59" fmla="*/ 2147483646 h 1464"/>
                  <a:gd name="T60" fmla="*/ 2147483646 w 1753"/>
                  <a:gd name="T61" fmla="*/ 2147483646 h 1464"/>
                  <a:gd name="T62" fmla="*/ 2147483646 w 1753"/>
                  <a:gd name="T63" fmla="*/ 2147483646 h 1464"/>
                  <a:gd name="T64" fmla="*/ 2147483646 w 1753"/>
                  <a:gd name="T65" fmla="*/ 2147483646 h 1464"/>
                  <a:gd name="T66" fmla="*/ 2147483646 w 1753"/>
                  <a:gd name="T67" fmla="*/ 2147483646 h 146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753" h="1464">
                    <a:moveTo>
                      <a:pt x="487" y="542"/>
                    </a:moveTo>
                    <a:lnTo>
                      <a:pt x="1638" y="542"/>
                    </a:lnTo>
                    <a:lnTo>
                      <a:pt x="1638" y="1348"/>
                    </a:lnTo>
                    <a:lnTo>
                      <a:pt x="487" y="1348"/>
                    </a:lnTo>
                    <a:lnTo>
                      <a:pt x="487" y="542"/>
                    </a:lnTo>
                    <a:close/>
                    <a:moveTo>
                      <a:pt x="741" y="890"/>
                    </a:moveTo>
                    <a:cubicBezTo>
                      <a:pt x="801" y="890"/>
                      <a:pt x="850" y="841"/>
                      <a:pt x="850" y="781"/>
                    </a:cubicBezTo>
                    <a:cubicBezTo>
                      <a:pt x="850" y="721"/>
                      <a:pt x="801" y="672"/>
                      <a:pt x="741" y="672"/>
                    </a:cubicBezTo>
                    <a:cubicBezTo>
                      <a:pt x="680" y="672"/>
                      <a:pt x="632" y="721"/>
                      <a:pt x="632" y="781"/>
                    </a:cubicBezTo>
                    <a:cubicBezTo>
                      <a:pt x="632" y="841"/>
                      <a:pt x="680" y="890"/>
                      <a:pt x="741" y="890"/>
                    </a:cubicBezTo>
                    <a:close/>
                    <a:moveTo>
                      <a:pt x="1411" y="854"/>
                    </a:moveTo>
                    <a:lnTo>
                      <a:pt x="1319" y="885"/>
                    </a:lnTo>
                    <a:lnTo>
                      <a:pt x="1239" y="734"/>
                    </a:lnTo>
                    <a:lnTo>
                      <a:pt x="981" y="1106"/>
                    </a:lnTo>
                    <a:lnTo>
                      <a:pt x="843" y="1017"/>
                    </a:lnTo>
                    <a:lnTo>
                      <a:pt x="626" y="1253"/>
                    </a:lnTo>
                    <a:lnTo>
                      <a:pt x="1534" y="1253"/>
                    </a:lnTo>
                    <a:lnTo>
                      <a:pt x="1411" y="854"/>
                    </a:lnTo>
                    <a:close/>
                    <a:moveTo>
                      <a:pt x="149" y="562"/>
                    </a:moveTo>
                    <a:lnTo>
                      <a:pt x="372" y="476"/>
                    </a:lnTo>
                    <a:lnTo>
                      <a:pt x="372" y="1142"/>
                    </a:lnTo>
                    <a:lnTo>
                      <a:pt x="149" y="562"/>
                    </a:lnTo>
                    <a:close/>
                    <a:moveTo>
                      <a:pt x="1330" y="427"/>
                    </a:moveTo>
                    <a:lnTo>
                      <a:pt x="500" y="427"/>
                    </a:lnTo>
                    <a:lnTo>
                      <a:pt x="1223" y="149"/>
                    </a:lnTo>
                    <a:lnTo>
                      <a:pt x="1330" y="427"/>
                    </a:lnTo>
                    <a:close/>
                    <a:moveTo>
                      <a:pt x="1453" y="427"/>
                    </a:moveTo>
                    <a:lnTo>
                      <a:pt x="1289" y="0"/>
                    </a:lnTo>
                    <a:lnTo>
                      <a:pt x="0" y="496"/>
                    </a:lnTo>
                    <a:lnTo>
                      <a:pt x="372" y="1463"/>
                    </a:lnTo>
                    <a:lnTo>
                      <a:pt x="372" y="1464"/>
                    </a:lnTo>
                    <a:lnTo>
                      <a:pt x="1753" y="1464"/>
                    </a:lnTo>
                    <a:lnTo>
                      <a:pt x="1753" y="427"/>
                    </a:lnTo>
                    <a:lnTo>
                      <a:pt x="1453" y="427"/>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grpSp>
      </p:grpSp>
    </p:spTree>
    <p:extLst>
      <p:ext uri="{BB962C8B-B14F-4D97-AF65-F5344CB8AC3E}">
        <p14:creationId xmlns:p14="http://schemas.microsoft.com/office/powerpoint/2010/main" val="299017339"/>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par>
                          <p:cTn id="20" fill="hold" nodeType="afterGroup">
                            <p:stCondLst>
                              <p:cond delay="1280"/>
                            </p:stCondLst>
                            <p:childTnLst>
                              <p:par>
                                <p:cTn id="21" presetID="47"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400"/>
                                        <p:tgtEl>
                                          <p:spTgt spid="19"/>
                                        </p:tgtEl>
                                      </p:cBhvr>
                                    </p:animEffect>
                                    <p:anim calcmode="lin" valueType="num">
                                      <p:cBhvr>
                                        <p:cTn id="24" dur="400" fill="hold"/>
                                        <p:tgtEl>
                                          <p:spTgt spid="19"/>
                                        </p:tgtEl>
                                        <p:attrNameLst>
                                          <p:attrName>ppt_x</p:attrName>
                                        </p:attrNameLst>
                                      </p:cBhvr>
                                      <p:tavLst>
                                        <p:tav tm="0">
                                          <p:val>
                                            <p:strVal val="#ppt_x"/>
                                          </p:val>
                                        </p:tav>
                                        <p:tav tm="100000">
                                          <p:val>
                                            <p:strVal val="#ppt_x"/>
                                          </p:val>
                                        </p:tav>
                                      </p:tavLst>
                                    </p:anim>
                                    <p:anim calcmode="lin" valueType="num">
                                      <p:cBhvr>
                                        <p:cTn id="25" dur="400" fill="hold"/>
                                        <p:tgtEl>
                                          <p:spTgt spid="19"/>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1680"/>
                            </p:stCondLst>
                            <p:childTnLst>
                              <p:par>
                                <p:cTn id="27" presetID="22" presetClass="entr" presetSubtype="1"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childTnLst>
                          </p:cTn>
                        </p:par>
                        <p:par>
                          <p:cTn id="30" fill="hold">
                            <p:stCondLst>
                              <p:cond delay="218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400"/>
                                        <p:tgtEl>
                                          <p:spTgt spid="15"/>
                                        </p:tgtEl>
                                      </p:cBhvr>
                                    </p:animEffect>
                                  </p:childTnLst>
                                </p:cTn>
                              </p:par>
                            </p:childTnLst>
                          </p:cTn>
                        </p:par>
                        <p:par>
                          <p:cTn id="34" fill="hold">
                            <p:stCondLst>
                              <p:cond delay="2580"/>
                            </p:stCondLst>
                            <p:childTnLst>
                              <p:par>
                                <p:cTn id="35" presetID="31" presetClass="entr" presetSubtype="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400" fill="hold"/>
                                        <p:tgtEl>
                                          <p:spTgt spid="16"/>
                                        </p:tgtEl>
                                        <p:attrNameLst>
                                          <p:attrName>ppt_w</p:attrName>
                                        </p:attrNameLst>
                                      </p:cBhvr>
                                      <p:tavLst>
                                        <p:tav tm="0">
                                          <p:val>
                                            <p:fltVal val="0"/>
                                          </p:val>
                                        </p:tav>
                                        <p:tav tm="100000">
                                          <p:val>
                                            <p:strVal val="#ppt_w"/>
                                          </p:val>
                                        </p:tav>
                                      </p:tavLst>
                                    </p:anim>
                                    <p:anim calcmode="lin" valueType="num">
                                      <p:cBhvr>
                                        <p:cTn id="38" dur="400" fill="hold"/>
                                        <p:tgtEl>
                                          <p:spTgt spid="16"/>
                                        </p:tgtEl>
                                        <p:attrNameLst>
                                          <p:attrName>ppt_h</p:attrName>
                                        </p:attrNameLst>
                                      </p:cBhvr>
                                      <p:tavLst>
                                        <p:tav tm="0">
                                          <p:val>
                                            <p:fltVal val="0"/>
                                          </p:val>
                                        </p:tav>
                                        <p:tav tm="100000">
                                          <p:val>
                                            <p:strVal val="#ppt_h"/>
                                          </p:val>
                                        </p:tav>
                                      </p:tavLst>
                                    </p:anim>
                                    <p:anim calcmode="lin" valueType="num">
                                      <p:cBhvr>
                                        <p:cTn id="39" dur="400" fill="hold"/>
                                        <p:tgtEl>
                                          <p:spTgt spid="16"/>
                                        </p:tgtEl>
                                        <p:attrNameLst>
                                          <p:attrName>style.rotation</p:attrName>
                                        </p:attrNameLst>
                                      </p:cBhvr>
                                      <p:tavLst>
                                        <p:tav tm="0">
                                          <p:val>
                                            <p:fltVal val="90"/>
                                          </p:val>
                                        </p:tav>
                                        <p:tav tm="100000">
                                          <p:val>
                                            <p:fltVal val="0"/>
                                          </p:val>
                                        </p:tav>
                                      </p:tavLst>
                                    </p:anim>
                                    <p:animEffect transition="in" filter="fade">
                                      <p:cBhvr>
                                        <p:cTn id="40" dur="4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7"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reeform 5">
            <a:extLst>
              <a:ext uri="{FF2B5EF4-FFF2-40B4-BE49-F238E27FC236}">
                <a16:creationId xmlns:a16="http://schemas.microsoft.com/office/drawing/2014/main" id="{44F09B78-A9D7-430F-8446-06A29D85E568}"/>
              </a:ext>
            </a:extLst>
          </p:cNvPr>
          <p:cNvSpPr>
            <a:spLocks/>
          </p:cNvSpPr>
          <p:nvPr/>
        </p:nvSpPr>
        <p:spPr bwMode="auto">
          <a:xfrm>
            <a:off x="2792517" y="1966938"/>
            <a:ext cx="6207022" cy="2077988"/>
          </a:xfrm>
          <a:custGeom>
            <a:avLst/>
            <a:gdLst>
              <a:gd name="T0" fmla="*/ 2147483646 w 11039"/>
              <a:gd name="T1" fmla="*/ 0 h 3662"/>
              <a:gd name="T2" fmla="*/ 2147483646 w 11039"/>
              <a:gd name="T3" fmla="*/ 0 h 3662"/>
              <a:gd name="T4" fmla="*/ 2147483646 w 11039"/>
              <a:gd name="T5" fmla="*/ 2147483646 h 3662"/>
              <a:gd name="T6" fmla="*/ 0 w 11039"/>
              <a:gd name="T7" fmla="*/ 2147483646 h 3662"/>
              <a:gd name="T8" fmla="*/ 2147483646 w 11039"/>
              <a:gd name="T9" fmla="*/ 0 h 36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39" h="3662">
                <a:moveTo>
                  <a:pt x="1136" y="0"/>
                </a:moveTo>
                <a:lnTo>
                  <a:pt x="11039" y="0"/>
                </a:lnTo>
                <a:lnTo>
                  <a:pt x="11039" y="3662"/>
                </a:lnTo>
                <a:lnTo>
                  <a:pt x="0" y="3662"/>
                </a:lnTo>
                <a:lnTo>
                  <a:pt x="1136"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8195" name="Freeform 6">
            <a:extLst>
              <a:ext uri="{FF2B5EF4-FFF2-40B4-BE49-F238E27FC236}">
                <a16:creationId xmlns:a16="http://schemas.microsoft.com/office/drawing/2014/main" id="{7BFF4E4B-36E4-4BD4-B546-045890379822}"/>
              </a:ext>
            </a:extLst>
          </p:cNvPr>
          <p:cNvSpPr>
            <a:spLocks/>
          </p:cNvSpPr>
          <p:nvPr/>
        </p:nvSpPr>
        <p:spPr bwMode="auto">
          <a:xfrm>
            <a:off x="0" y="1966938"/>
            <a:ext cx="3355939" cy="2077988"/>
          </a:xfrm>
          <a:custGeom>
            <a:avLst/>
            <a:gdLst>
              <a:gd name="T0" fmla="*/ 2147483646 w 5970"/>
              <a:gd name="T1" fmla="*/ 0 h 3662"/>
              <a:gd name="T2" fmla="*/ 2147483646 w 5970"/>
              <a:gd name="T3" fmla="*/ 2147483646 h 3662"/>
              <a:gd name="T4" fmla="*/ 0 w 5970"/>
              <a:gd name="T5" fmla="*/ 2147483646 h 3662"/>
              <a:gd name="T6" fmla="*/ 2147483646 w 5970"/>
              <a:gd name="T7" fmla="*/ 0 h 3662"/>
              <a:gd name="T8" fmla="*/ 2147483646 w 5970"/>
              <a:gd name="T9" fmla="*/ 0 h 36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70" h="3662">
                <a:moveTo>
                  <a:pt x="5970" y="0"/>
                </a:moveTo>
                <a:lnTo>
                  <a:pt x="4846" y="3662"/>
                </a:lnTo>
                <a:lnTo>
                  <a:pt x="0" y="3662"/>
                </a:lnTo>
                <a:lnTo>
                  <a:pt x="3" y="0"/>
                </a:lnTo>
                <a:lnTo>
                  <a:pt x="597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8196" name="TextBox 10">
            <a:extLst>
              <a:ext uri="{FF2B5EF4-FFF2-40B4-BE49-F238E27FC236}">
                <a16:creationId xmlns:a16="http://schemas.microsoft.com/office/drawing/2014/main" id="{0E0A2D3C-DFAA-4013-BEF3-FBEA0BBBD029}"/>
              </a:ext>
            </a:extLst>
          </p:cNvPr>
          <p:cNvSpPr txBox="1">
            <a:spLocks noChangeArrowheads="1"/>
          </p:cNvSpPr>
          <p:nvPr/>
        </p:nvSpPr>
        <p:spPr bwMode="auto">
          <a:xfrm>
            <a:off x="3412163" y="2687322"/>
            <a:ext cx="561379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4500" b="1" dirty="0">
                <a:solidFill>
                  <a:srgbClr val="FFFFFF"/>
                </a:solidFill>
                <a:latin typeface="微软雅黑" panose="020B0503020204020204" pitchFamily="34" charset="-122"/>
                <a:ea typeface="宋体" panose="02010600030101010101" pitchFamily="2" charset="-122"/>
              </a:rPr>
              <a:t>认识实验室的安全</a:t>
            </a:r>
          </a:p>
        </p:txBody>
      </p:sp>
      <p:sp>
        <p:nvSpPr>
          <p:cNvPr id="12" name="TextBox 11">
            <a:extLst>
              <a:ext uri="{FF2B5EF4-FFF2-40B4-BE49-F238E27FC236}">
                <a16:creationId xmlns:a16="http://schemas.microsoft.com/office/drawing/2014/main" id="{DCFFC708-912F-47A9-B856-AEB20D976211}"/>
              </a:ext>
            </a:extLst>
          </p:cNvPr>
          <p:cNvSpPr txBox="1"/>
          <p:nvPr/>
        </p:nvSpPr>
        <p:spPr>
          <a:xfrm>
            <a:off x="1420857" y="1966938"/>
            <a:ext cx="1345240" cy="2352054"/>
          </a:xfrm>
          <a:prstGeom prst="rect">
            <a:avLst/>
          </a:prstGeom>
          <a:noFill/>
        </p:spPr>
        <p:txBody>
          <a:bodyPr wrap="none">
            <a:spAutoFit/>
          </a:bodyPr>
          <a:lstStyle/>
          <a:p>
            <a:pPr eaLnBrk="1" hangingPunct="1">
              <a:buFont typeface="Arial" pitchFamily="34" charset="0"/>
              <a:buNone/>
              <a:defRPr/>
            </a:pPr>
            <a:r>
              <a:rPr lang="en-US" altLang="zh-CN" sz="14684" b="1" dirty="0">
                <a:solidFill>
                  <a:schemeClr val="accent2"/>
                </a:solidFill>
                <a:latin typeface="+mj-ea"/>
                <a:ea typeface="+mj-ea"/>
              </a:rPr>
              <a:t>3</a:t>
            </a:r>
            <a:endParaRPr lang="zh-CN" altLang="en-US" sz="14684" b="1" dirty="0">
              <a:solidFill>
                <a:schemeClr val="accent2"/>
              </a:solidFill>
              <a:latin typeface="+mj-ea"/>
              <a:ea typeface="+mj-ea"/>
            </a:endParaRPr>
          </a:p>
        </p:txBody>
      </p:sp>
      <p:sp>
        <p:nvSpPr>
          <p:cNvPr id="8198" name="TextBox 13">
            <a:extLst>
              <a:ext uri="{FF2B5EF4-FFF2-40B4-BE49-F238E27FC236}">
                <a16:creationId xmlns:a16="http://schemas.microsoft.com/office/drawing/2014/main" id="{C56DC811-AAE1-4C18-9411-9857C15C7A57}"/>
              </a:ext>
            </a:extLst>
          </p:cNvPr>
          <p:cNvSpPr txBox="1">
            <a:spLocks noChangeArrowheads="1"/>
          </p:cNvSpPr>
          <p:nvPr/>
        </p:nvSpPr>
        <p:spPr bwMode="auto">
          <a:xfrm>
            <a:off x="814094" y="3336254"/>
            <a:ext cx="809837" cy="50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656">
                <a:solidFill>
                  <a:schemeClr val="accent2"/>
                </a:solidFill>
                <a:ea typeface="宋体" panose="02010600030101010101" pitchFamily="2" charset="-122"/>
              </a:rPr>
              <a:t>Part</a:t>
            </a:r>
            <a:endParaRPr lang="zh-CN" altLang="en-US" sz="2656">
              <a:solidFill>
                <a:schemeClr val="accent2"/>
              </a:solidFill>
              <a:ea typeface="宋体" panose="02010600030101010101" pitchFamily="2" charset="-122"/>
            </a:endParaRPr>
          </a:p>
        </p:txBody>
      </p:sp>
    </p:spTree>
    <p:extLst>
      <p:ext uri="{BB962C8B-B14F-4D97-AF65-F5344CB8AC3E}">
        <p14:creationId xmlns:p14="http://schemas.microsoft.com/office/powerpoint/2010/main" val="3043957422"/>
      </p:ext>
    </p:extLst>
  </p:cSld>
  <p:clrMapOvr>
    <a:masterClrMapping/>
  </p:clrMapOvr>
  <p:transition spd="slow" advTm="5220">
    <p:cove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654CFFB9-A12C-4549-BE69-D3908C13EFDD}"/>
              </a:ext>
            </a:extLst>
          </p:cNvPr>
          <p:cNvSpPr>
            <a:spLocks/>
          </p:cNvSpPr>
          <p:nvPr/>
        </p:nvSpPr>
        <p:spPr bwMode="auto">
          <a:xfrm>
            <a:off x="0" y="6409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FAD6F410-574C-4474-BC10-BA02796988FE}"/>
              </a:ext>
            </a:extLst>
          </p:cNvPr>
          <p:cNvSpPr>
            <a:spLocks/>
          </p:cNvSpPr>
          <p:nvPr/>
        </p:nvSpPr>
        <p:spPr bwMode="auto">
          <a:xfrm>
            <a:off x="0" y="522654"/>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EB1C302C-47AC-4C62-8C37-FDEDA86246FA}"/>
              </a:ext>
            </a:extLst>
          </p:cNvPr>
          <p:cNvSpPr txBox="1">
            <a:spLocks noChangeArrowheads="1"/>
          </p:cNvSpPr>
          <p:nvPr/>
        </p:nvSpPr>
        <p:spPr bwMode="auto">
          <a:xfrm>
            <a:off x="354922" y="590593"/>
            <a:ext cx="2922536" cy="4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361" b="1" dirty="0">
                <a:solidFill>
                  <a:schemeClr val="tx1"/>
                </a:solidFill>
                <a:latin typeface="微软雅黑" panose="020B0503020204020204" pitchFamily="34" charset="-122"/>
              </a:rPr>
              <a:t>认识实验室安全</a:t>
            </a:r>
          </a:p>
        </p:txBody>
      </p:sp>
      <p:sp>
        <p:nvSpPr>
          <p:cNvPr id="18" name="Oval 7">
            <a:extLst>
              <a:ext uri="{FF2B5EF4-FFF2-40B4-BE49-F238E27FC236}">
                <a16:creationId xmlns:a16="http://schemas.microsoft.com/office/drawing/2014/main" id="{658D6FBA-6C7D-4349-BB66-8EC7DA421554}"/>
              </a:ext>
            </a:extLst>
          </p:cNvPr>
          <p:cNvSpPr>
            <a:spLocks noChangeArrowheads="1"/>
          </p:cNvSpPr>
          <p:nvPr/>
        </p:nvSpPr>
        <p:spPr bwMode="auto">
          <a:xfrm>
            <a:off x="3334855" y="1521822"/>
            <a:ext cx="327980" cy="326808"/>
          </a:xfrm>
          <a:prstGeom prst="ellipse">
            <a:avLst/>
          </a:prstGeom>
          <a:solidFill>
            <a:schemeClr val="tx2"/>
          </a:solidFill>
          <a:ln w="38100" cap="flat">
            <a:solidFill>
              <a:schemeClr val="accent2"/>
            </a:solidFill>
            <a:prstDash val="solid"/>
            <a:miter lim="800000"/>
            <a:headEnd/>
            <a:tailEnd/>
          </a:ln>
        </p:spPr>
        <p:txBody>
          <a:bodyPr/>
          <a:lstStyle/>
          <a:p>
            <a:pPr algn="ctr" eaLnBrk="1" hangingPunct="1">
              <a:buFont typeface="Arial" pitchFamily="34" charset="0"/>
              <a:buNone/>
              <a:defRPr/>
            </a:pPr>
            <a:r>
              <a:rPr lang="en-US" altLang="zh-CN" sz="1254" b="1" dirty="0">
                <a:solidFill>
                  <a:schemeClr val="accent2"/>
                </a:solidFill>
                <a:latin typeface="+mn-ea"/>
                <a:ea typeface="+mn-ea"/>
              </a:rPr>
              <a:t>1</a:t>
            </a:r>
            <a:endParaRPr lang="zh-CN" altLang="en-US" sz="1254" b="1" dirty="0">
              <a:solidFill>
                <a:schemeClr val="accent2"/>
              </a:solidFill>
              <a:latin typeface="+mn-ea"/>
              <a:ea typeface="+mn-ea"/>
            </a:endParaRPr>
          </a:p>
        </p:txBody>
      </p:sp>
      <p:sp>
        <p:nvSpPr>
          <p:cNvPr id="19" name="Oval 7">
            <a:extLst>
              <a:ext uri="{FF2B5EF4-FFF2-40B4-BE49-F238E27FC236}">
                <a16:creationId xmlns:a16="http://schemas.microsoft.com/office/drawing/2014/main" id="{89C55130-2950-4CF1-B86B-7140D724D142}"/>
              </a:ext>
            </a:extLst>
          </p:cNvPr>
          <p:cNvSpPr>
            <a:spLocks noChangeArrowheads="1"/>
          </p:cNvSpPr>
          <p:nvPr/>
        </p:nvSpPr>
        <p:spPr bwMode="auto">
          <a:xfrm>
            <a:off x="3334855" y="2053618"/>
            <a:ext cx="327980" cy="326808"/>
          </a:xfrm>
          <a:prstGeom prst="ellipse">
            <a:avLst/>
          </a:prstGeom>
          <a:solidFill>
            <a:schemeClr val="tx2"/>
          </a:solidFill>
          <a:ln w="38100" cap="flat">
            <a:solidFill>
              <a:schemeClr val="accent2"/>
            </a:solidFill>
            <a:prstDash val="solid"/>
            <a:miter lim="800000"/>
            <a:headEnd/>
            <a:tailEnd/>
          </a:ln>
        </p:spPr>
        <p:txBody>
          <a:bodyPr/>
          <a:lstStyle/>
          <a:p>
            <a:pPr algn="ctr" eaLnBrk="1" hangingPunct="1">
              <a:buFont typeface="Arial" pitchFamily="34" charset="0"/>
              <a:buNone/>
              <a:defRPr/>
            </a:pPr>
            <a:r>
              <a:rPr lang="en-US" altLang="zh-CN" sz="1254" b="1" dirty="0">
                <a:solidFill>
                  <a:schemeClr val="accent2"/>
                </a:solidFill>
                <a:latin typeface="+mn-ea"/>
                <a:ea typeface="+mn-ea"/>
              </a:rPr>
              <a:t>2</a:t>
            </a:r>
            <a:endParaRPr lang="zh-CN" altLang="en-US" sz="1254" b="1" dirty="0">
              <a:solidFill>
                <a:schemeClr val="accent2"/>
              </a:solidFill>
              <a:latin typeface="+mn-ea"/>
              <a:ea typeface="+mn-ea"/>
            </a:endParaRPr>
          </a:p>
        </p:txBody>
      </p:sp>
      <p:sp>
        <p:nvSpPr>
          <p:cNvPr id="20" name="矩形 19">
            <a:extLst>
              <a:ext uri="{FF2B5EF4-FFF2-40B4-BE49-F238E27FC236}">
                <a16:creationId xmlns:a16="http://schemas.microsoft.com/office/drawing/2014/main" id="{96418139-6EF0-40F7-BB10-81751089EAF1}"/>
              </a:ext>
            </a:extLst>
          </p:cNvPr>
          <p:cNvSpPr/>
          <p:nvPr/>
        </p:nvSpPr>
        <p:spPr>
          <a:xfrm>
            <a:off x="3664006" y="1514794"/>
            <a:ext cx="4023612" cy="364843"/>
          </a:xfrm>
          <a:prstGeom prst="rect">
            <a:avLst/>
          </a:prstGeom>
        </p:spPr>
        <p:txBody>
          <a:bodyPr>
            <a:spAutoFit/>
          </a:bodyPr>
          <a:lstStyle/>
          <a:p>
            <a:pPr algn="just" eaLnBrk="1" hangingPunct="1">
              <a:buFont typeface="Arial" pitchFamily="34" charset="0"/>
              <a:buNone/>
              <a:defRPr/>
            </a:pPr>
            <a:r>
              <a:rPr lang="zh-CN" altLang="en-US" sz="1771" dirty="0">
                <a:solidFill>
                  <a:schemeClr val="accent1"/>
                </a:solidFill>
                <a:latin typeface="+mj-ea"/>
                <a:ea typeface="+mj-ea"/>
              </a:rPr>
              <a:t>人与实验室安全</a:t>
            </a:r>
          </a:p>
        </p:txBody>
      </p:sp>
      <p:sp>
        <p:nvSpPr>
          <p:cNvPr id="21" name="矩形 20">
            <a:extLst>
              <a:ext uri="{FF2B5EF4-FFF2-40B4-BE49-F238E27FC236}">
                <a16:creationId xmlns:a16="http://schemas.microsoft.com/office/drawing/2014/main" id="{1BCD6D14-B7CE-494D-B121-AC58D72C141E}"/>
              </a:ext>
            </a:extLst>
          </p:cNvPr>
          <p:cNvSpPr/>
          <p:nvPr/>
        </p:nvSpPr>
        <p:spPr>
          <a:xfrm>
            <a:off x="3664006" y="2053618"/>
            <a:ext cx="4023612" cy="364843"/>
          </a:xfrm>
          <a:prstGeom prst="rect">
            <a:avLst/>
          </a:prstGeom>
        </p:spPr>
        <p:txBody>
          <a:bodyPr>
            <a:spAutoFit/>
          </a:bodyPr>
          <a:lstStyle/>
          <a:p>
            <a:pPr algn="just" eaLnBrk="1" hangingPunct="1">
              <a:buFont typeface="Arial" pitchFamily="34" charset="0"/>
              <a:buNone/>
              <a:defRPr/>
            </a:pPr>
            <a:r>
              <a:rPr lang="zh-CN" altLang="en-US" sz="1771" dirty="0">
                <a:solidFill>
                  <a:schemeClr val="accent1"/>
                </a:solidFill>
                <a:latin typeface="+mj-ea"/>
                <a:ea typeface="+mj-ea"/>
              </a:rPr>
              <a:t>实验室化学物品安全</a:t>
            </a:r>
          </a:p>
        </p:txBody>
      </p:sp>
      <p:sp>
        <p:nvSpPr>
          <p:cNvPr id="22" name="Oval 7">
            <a:extLst>
              <a:ext uri="{FF2B5EF4-FFF2-40B4-BE49-F238E27FC236}">
                <a16:creationId xmlns:a16="http://schemas.microsoft.com/office/drawing/2014/main" id="{07BB4B8C-AD66-416E-9BB9-9E15585F6E4E}"/>
              </a:ext>
            </a:extLst>
          </p:cNvPr>
          <p:cNvSpPr>
            <a:spLocks noChangeArrowheads="1"/>
          </p:cNvSpPr>
          <p:nvPr/>
        </p:nvSpPr>
        <p:spPr bwMode="auto">
          <a:xfrm>
            <a:off x="3334855" y="2649839"/>
            <a:ext cx="327980" cy="326809"/>
          </a:xfrm>
          <a:prstGeom prst="ellipse">
            <a:avLst/>
          </a:prstGeom>
          <a:solidFill>
            <a:schemeClr val="tx2"/>
          </a:solidFill>
          <a:ln w="38100" cap="flat">
            <a:solidFill>
              <a:schemeClr val="accent2"/>
            </a:solidFill>
            <a:prstDash val="solid"/>
            <a:miter lim="800000"/>
            <a:headEnd/>
            <a:tailEnd/>
          </a:ln>
        </p:spPr>
        <p:txBody>
          <a:bodyPr/>
          <a:lstStyle/>
          <a:p>
            <a:pPr algn="ctr" eaLnBrk="1" hangingPunct="1">
              <a:buFont typeface="Arial" pitchFamily="34" charset="0"/>
              <a:buNone/>
              <a:defRPr/>
            </a:pPr>
            <a:r>
              <a:rPr lang="en-US" altLang="zh-CN" sz="1254" b="1" dirty="0">
                <a:solidFill>
                  <a:schemeClr val="accent2"/>
                </a:solidFill>
                <a:latin typeface="+mn-ea"/>
                <a:ea typeface="+mn-ea"/>
              </a:rPr>
              <a:t>3</a:t>
            </a:r>
            <a:endParaRPr lang="zh-CN" altLang="en-US" sz="1254" b="1" dirty="0">
              <a:solidFill>
                <a:schemeClr val="accent2"/>
              </a:solidFill>
              <a:latin typeface="+mn-ea"/>
              <a:ea typeface="+mn-ea"/>
            </a:endParaRPr>
          </a:p>
        </p:txBody>
      </p:sp>
      <p:sp>
        <p:nvSpPr>
          <p:cNvPr id="23" name="矩形 22">
            <a:extLst>
              <a:ext uri="{FF2B5EF4-FFF2-40B4-BE49-F238E27FC236}">
                <a16:creationId xmlns:a16="http://schemas.microsoft.com/office/drawing/2014/main" id="{6F59FE11-83F8-4C95-8D86-524ECE0825C6}"/>
              </a:ext>
            </a:extLst>
          </p:cNvPr>
          <p:cNvSpPr/>
          <p:nvPr/>
        </p:nvSpPr>
        <p:spPr>
          <a:xfrm>
            <a:off x="3664006" y="2649839"/>
            <a:ext cx="4023612" cy="364843"/>
          </a:xfrm>
          <a:prstGeom prst="rect">
            <a:avLst/>
          </a:prstGeom>
        </p:spPr>
        <p:txBody>
          <a:bodyPr>
            <a:spAutoFit/>
          </a:bodyPr>
          <a:lstStyle/>
          <a:p>
            <a:pPr algn="just" eaLnBrk="1" hangingPunct="1">
              <a:buFont typeface="Arial" pitchFamily="34" charset="0"/>
              <a:buNone/>
              <a:defRPr/>
            </a:pPr>
            <a:r>
              <a:rPr lang="zh-CN" altLang="en-US" sz="1771" dirty="0">
                <a:solidFill>
                  <a:schemeClr val="accent1"/>
                </a:solidFill>
                <a:latin typeface="+mj-ea"/>
                <a:ea typeface="+mj-ea"/>
              </a:rPr>
              <a:t>实验室防火安全</a:t>
            </a:r>
          </a:p>
        </p:txBody>
      </p:sp>
      <p:sp>
        <p:nvSpPr>
          <p:cNvPr id="24" name="Oval 7">
            <a:extLst>
              <a:ext uri="{FF2B5EF4-FFF2-40B4-BE49-F238E27FC236}">
                <a16:creationId xmlns:a16="http://schemas.microsoft.com/office/drawing/2014/main" id="{EB55D6BF-F5BF-4B47-8E54-E87B9A746223}"/>
              </a:ext>
            </a:extLst>
          </p:cNvPr>
          <p:cNvSpPr>
            <a:spLocks noChangeArrowheads="1"/>
          </p:cNvSpPr>
          <p:nvPr/>
        </p:nvSpPr>
        <p:spPr bwMode="auto">
          <a:xfrm>
            <a:off x="3334855" y="3237860"/>
            <a:ext cx="327980" cy="326809"/>
          </a:xfrm>
          <a:prstGeom prst="ellipse">
            <a:avLst/>
          </a:prstGeom>
          <a:solidFill>
            <a:schemeClr val="tx2"/>
          </a:solidFill>
          <a:ln w="38100" cap="flat">
            <a:solidFill>
              <a:schemeClr val="accent2"/>
            </a:solidFill>
            <a:prstDash val="solid"/>
            <a:miter lim="800000"/>
            <a:headEnd/>
            <a:tailEnd/>
          </a:ln>
        </p:spPr>
        <p:txBody>
          <a:bodyPr/>
          <a:lstStyle/>
          <a:p>
            <a:pPr algn="ctr" eaLnBrk="1" hangingPunct="1">
              <a:buFont typeface="Arial" pitchFamily="34" charset="0"/>
              <a:buNone/>
              <a:defRPr/>
            </a:pPr>
            <a:r>
              <a:rPr lang="en-US" altLang="zh-CN" sz="1254" b="1" dirty="0">
                <a:solidFill>
                  <a:schemeClr val="accent2"/>
                </a:solidFill>
                <a:latin typeface="+mn-ea"/>
                <a:ea typeface="+mn-ea"/>
              </a:rPr>
              <a:t>4</a:t>
            </a:r>
            <a:endParaRPr lang="zh-CN" altLang="en-US" sz="1254" b="1" dirty="0">
              <a:solidFill>
                <a:schemeClr val="accent2"/>
              </a:solidFill>
              <a:latin typeface="+mn-ea"/>
              <a:ea typeface="+mn-ea"/>
            </a:endParaRPr>
          </a:p>
        </p:txBody>
      </p:sp>
      <p:sp>
        <p:nvSpPr>
          <p:cNvPr id="25" name="矩形 24">
            <a:extLst>
              <a:ext uri="{FF2B5EF4-FFF2-40B4-BE49-F238E27FC236}">
                <a16:creationId xmlns:a16="http://schemas.microsoft.com/office/drawing/2014/main" id="{BAAB1A32-4716-4C8F-B612-DF326AFDDD94}"/>
              </a:ext>
            </a:extLst>
          </p:cNvPr>
          <p:cNvSpPr/>
          <p:nvPr/>
        </p:nvSpPr>
        <p:spPr>
          <a:xfrm>
            <a:off x="3664006" y="3230832"/>
            <a:ext cx="4023612" cy="364843"/>
          </a:xfrm>
          <a:prstGeom prst="rect">
            <a:avLst/>
          </a:prstGeom>
        </p:spPr>
        <p:txBody>
          <a:bodyPr>
            <a:spAutoFit/>
          </a:bodyPr>
          <a:lstStyle/>
          <a:p>
            <a:pPr algn="just" eaLnBrk="1" hangingPunct="1">
              <a:buFont typeface="Arial" pitchFamily="34" charset="0"/>
              <a:buNone/>
              <a:defRPr/>
            </a:pPr>
            <a:r>
              <a:rPr lang="zh-CN" altLang="en-US" sz="1771" dirty="0">
                <a:solidFill>
                  <a:schemeClr val="accent1"/>
                </a:solidFill>
                <a:latin typeface="+mj-ea"/>
                <a:ea typeface="+mj-ea"/>
              </a:rPr>
              <a:t>实验室生物安全</a:t>
            </a:r>
          </a:p>
        </p:txBody>
      </p:sp>
      <p:sp>
        <p:nvSpPr>
          <p:cNvPr id="26" name="Oval 7">
            <a:extLst>
              <a:ext uri="{FF2B5EF4-FFF2-40B4-BE49-F238E27FC236}">
                <a16:creationId xmlns:a16="http://schemas.microsoft.com/office/drawing/2014/main" id="{DA9DB0C8-FC2D-499C-AF6B-7FAA7FDB6CB1}"/>
              </a:ext>
            </a:extLst>
          </p:cNvPr>
          <p:cNvSpPr>
            <a:spLocks noChangeArrowheads="1"/>
          </p:cNvSpPr>
          <p:nvPr/>
        </p:nvSpPr>
        <p:spPr bwMode="auto">
          <a:xfrm>
            <a:off x="3334855" y="3767314"/>
            <a:ext cx="327980" cy="326809"/>
          </a:xfrm>
          <a:prstGeom prst="ellipse">
            <a:avLst/>
          </a:prstGeom>
          <a:solidFill>
            <a:schemeClr val="tx2"/>
          </a:solidFill>
          <a:ln w="38100" cap="flat">
            <a:solidFill>
              <a:schemeClr val="accent2"/>
            </a:solidFill>
            <a:prstDash val="solid"/>
            <a:miter lim="800000"/>
            <a:headEnd/>
            <a:tailEnd/>
          </a:ln>
        </p:spPr>
        <p:txBody>
          <a:bodyPr/>
          <a:lstStyle/>
          <a:p>
            <a:pPr algn="ctr" eaLnBrk="1" hangingPunct="1">
              <a:buFont typeface="Arial" pitchFamily="34" charset="0"/>
              <a:buNone/>
              <a:defRPr/>
            </a:pPr>
            <a:r>
              <a:rPr lang="en-US" altLang="zh-CN" sz="1254" b="1" dirty="0">
                <a:solidFill>
                  <a:schemeClr val="accent2"/>
                </a:solidFill>
                <a:latin typeface="+mn-ea"/>
                <a:ea typeface="+mn-ea"/>
              </a:rPr>
              <a:t>5</a:t>
            </a:r>
            <a:endParaRPr lang="zh-CN" altLang="en-US" sz="1254" b="1" dirty="0">
              <a:solidFill>
                <a:schemeClr val="accent2"/>
              </a:solidFill>
              <a:latin typeface="+mn-ea"/>
              <a:ea typeface="+mn-ea"/>
            </a:endParaRPr>
          </a:p>
        </p:txBody>
      </p:sp>
      <p:sp>
        <p:nvSpPr>
          <p:cNvPr id="27" name="矩形 26">
            <a:extLst>
              <a:ext uri="{FF2B5EF4-FFF2-40B4-BE49-F238E27FC236}">
                <a16:creationId xmlns:a16="http://schemas.microsoft.com/office/drawing/2014/main" id="{C1AD043D-2C95-4B50-AFA6-D0F3CF37DA18}"/>
              </a:ext>
            </a:extLst>
          </p:cNvPr>
          <p:cNvSpPr/>
          <p:nvPr/>
        </p:nvSpPr>
        <p:spPr>
          <a:xfrm>
            <a:off x="3664006" y="3767314"/>
            <a:ext cx="4023612" cy="364843"/>
          </a:xfrm>
          <a:prstGeom prst="rect">
            <a:avLst/>
          </a:prstGeom>
        </p:spPr>
        <p:txBody>
          <a:bodyPr>
            <a:spAutoFit/>
          </a:bodyPr>
          <a:lstStyle/>
          <a:p>
            <a:pPr algn="just" eaLnBrk="1" hangingPunct="1">
              <a:buFont typeface="Arial" pitchFamily="34" charset="0"/>
              <a:buNone/>
              <a:defRPr/>
            </a:pPr>
            <a:r>
              <a:rPr lang="zh-CN" altLang="en-US" sz="1771" dirty="0">
                <a:solidFill>
                  <a:schemeClr val="accent1"/>
                </a:solidFill>
                <a:latin typeface="+mj-ea"/>
                <a:ea typeface="+mj-ea"/>
              </a:rPr>
              <a:t>大型仪器设备安全</a:t>
            </a:r>
          </a:p>
        </p:txBody>
      </p:sp>
      <p:sp>
        <p:nvSpPr>
          <p:cNvPr id="28" name="Oval 7">
            <a:extLst>
              <a:ext uri="{FF2B5EF4-FFF2-40B4-BE49-F238E27FC236}">
                <a16:creationId xmlns:a16="http://schemas.microsoft.com/office/drawing/2014/main" id="{C910ACB4-D5E3-4B4F-BAEF-DBA145995AA3}"/>
              </a:ext>
            </a:extLst>
          </p:cNvPr>
          <p:cNvSpPr>
            <a:spLocks noChangeArrowheads="1"/>
          </p:cNvSpPr>
          <p:nvPr/>
        </p:nvSpPr>
        <p:spPr bwMode="auto">
          <a:xfrm>
            <a:off x="3334855" y="4335307"/>
            <a:ext cx="327980" cy="326808"/>
          </a:xfrm>
          <a:prstGeom prst="ellipse">
            <a:avLst/>
          </a:prstGeom>
          <a:solidFill>
            <a:schemeClr val="tx2"/>
          </a:solidFill>
          <a:ln w="38100" cap="flat">
            <a:solidFill>
              <a:schemeClr val="accent2"/>
            </a:solidFill>
            <a:prstDash val="solid"/>
            <a:miter lim="800000"/>
            <a:headEnd/>
            <a:tailEnd/>
          </a:ln>
        </p:spPr>
        <p:txBody>
          <a:bodyPr/>
          <a:lstStyle/>
          <a:p>
            <a:pPr algn="ctr" eaLnBrk="1" hangingPunct="1">
              <a:buFont typeface="Arial" pitchFamily="34" charset="0"/>
              <a:buNone/>
              <a:defRPr/>
            </a:pPr>
            <a:r>
              <a:rPr lang="en-US" altLang="zh-CN" sz="1254" b="1" dirty="0">
                <a:solidFill>
                  <a:schemeClr val="accent2"/>
                </a:solidFill>
                <a:latin typeface="+mn-ea"/>
                <a:ea typeface="+mn-ea"/>
              </a:rPr>
              <a:t>6</a:t>
            </a:r>
            <a:endParaRPr lang="zh-CN" altLang="en-US" sz="1254" b="1" dirty="0">
              <a:solidFill>
                <a:schemeClr val="accent2"/>
              </a:solidFill>
              <a:latin typeface="+mn-ea"/>
              <a:ea typeface="+mn-ea"/>
            </a:endParaRPr>
          </a:p>
        </p:txBody>
      </p:sp>
      <p:sp>
        <p:nvSpPr>
          <p:cNvPr id="29" name="矩形 28">
            <a:extLst>
              <a:ext uri="{FF2B5EF4-FFF2-40B4-BE49-F238E27FC236}">
                <a16:creationId xmlns:a16="http://schemas.microsoft.com/office/drawing/2014/main" id="{EA39EE77-1EB3-492E-B41A-D5C0BEB14BB2}"/>
              </a:ext>
            </a:extLst>
          </p:cNvPr>
          <p:cNvSpPr/>
          <p:nvPr/>
        </p:nvSpPr>
        <p:spPr>
          <a:xfrm>
            <a:off x="3664006" y="4302075"/>
            <a:ext cx="4023612" cy="364843"/>
          </a:xfrm>
          <a:prstGeom prst="rect">
            <a:avLst/>
          </a:prstGeom>
        </p:spPr>
        <p:txBody>
          <a:bodyPr>
            <a:spAutoFit/>
          </a:bodyPr>
          <a:lstStyle/>
          <a:p>
            <a:pPr algn="just" eaLnBrk="1" hangingPunct="1">
              <a:buFont typeface="Arial" pitchFamily="34" charset="0"/>
              <a:buNone/>
              <a:defRPr/>
            </a:pPr>
            <a:r>
              <a:rPr lang="zh-CN" altLang="en-US" sz="1771" dirty="0">
                <a:solidFill>
                  <a:schemeClr val="accent1"/>
                </a:solidFill>
                <a:latin typeface="+mj-ea"/>
                <a:ea typeface="+mj-ea"/>
              </a:rPr>
              <a:t>易挥发物质安全</a:t>
            </a:r>
          </a:p>
        </p:txBody>
      </p:sp>
      <p:pic>
        <p:nvPicPr>
          <p:cNvPr id="30" name="图片 29">
            <a:extLst>
              <a:ext uri="{FF2B5EF4-FFF2-40B4-BE49-F238E27FC236}">
                <a16:creationId xmlns:a16="http://schemas.microsoft.com/office/drawing/2014/main" id="{BF6B6C22-18F1-43C7-B9B4-1C6A6B888D88}"/>
              </a:ext>
            </a:extLst>
          </p:cNvPr>
          <p:cNvPicPr>
            <a:picLocks noChangeAspect="1"/>
          </p:cNvPicPr>
          <p:nvPr/>
        </p:nvPicPr>
        <p:blipFill>
          <a:blip r:embed="rId3">
            <a:clrChange>
              <a:clrFrom>
                <a:srgbClr val="E9EBE7"/>
              </a:clrFrom>
              <a:clrTo>
                <a:srgbClr val="E9EBE7">
                  <a:alpha val="0"/>
                </a:srgbClr>
              </a:clrTo>
            </a:clrChange>
            <a:extLst>
              <a:ext uri="{28A0092B-C50C-407E-A947-70E740481C1C}">
                <a14:useLocalDpi xmlns:a14="http://schemas.microsoft.com/office/drawing/2010/main" val="0"/>
              </a:ext>
            </a:extLst>
          </a:blip>
          <a:stretch>
            <a:fillRect/>
          </a:stretch>
        </p:blipFill>
        <p:spPr>
          <a:xfrm>
            <a:off x="825763" y="2103806"/>
            <a:ext cx="1980853" cy="2245673"/>
          </a:xfrm>
          <a:prstGeom prst="rect">
            <a:avLst/>
          </a:prstGeom>
        </p:spPr>
      </p:pic>
      <p:sp>
        <p:nvSpPr>
          <p:cNvPr id="31" name="Oval 7">
            <a:extLst>
              <a:ext uri="{FF2B5EF4-FFF2-40B4-BE49-F238E27FC236}">
                <a16:creationId xmlns:a16="http://schemas.microsoft.com/office/drawing/2014/main" id="{A5777455-0829-4D9A-A9C8-E2487AF107E8}"/>
              </a:ext>
            </a:extLst>
          </p:cNvPr>
          <p:cNvSpPr>
            <a:spLocks noChangeArrowheads="1"/>
          </p:cNvSpPr>
          <p:nvPr/>
        </p:nvSpPr>
        <p:spPr bwMode="auto">
          <a:xfrm>
            <a:off x="3347641" y="4878139"/>
            <a:ext cx="327980" cy="326808"/>
          </a:xfrm>
          <a:prstGeom prst="ellipse">
            <a:avLst/>
          </a:prstGeom>
          <a:solidFill>
            <a:schemeClr val="tx2"/>
          </a:solidFill>
          <a:ln w="38100" cap="flat">
            <a:solidFill>
              <a:schemeClr val="accent2"/>
            </a:solidFill>
            <a:prstDash val="solid"/>
            <a:miter lim="800000"/>
            <a:headEnd/>
            <a:tailEnd/>
          </a:ln>
        </p:spPr>
        <p:txBody>
          <a:bodyPr/>
          <a:lstStyle/>
          <a:p>
            <a:pPr algn="ctr" eaLnBrk="1" hangingPunct="1">
              <a:buFont typeface="Arial" pitchFamily="34" charset="0"/>
              <a:buNone/>
              <a:defRPr/>
            </a:pPr>
            <a:r>
              <a:rPr lang="en-US" altLang="zh-CN" sz="1254" b="1" dirty="0">
                <a:solidFill>
                  <a:schemeClr val="accent2"/>
                </a:solidFill>
                <a:latin typeface="+mn-ea"/>
                <a:ea typeface="+mn-ea"/>
              </a:rPr>
              <a:t>7</a:t>
            </a:r>
            <a:endParaRPr lang="zh-CN" altLang="en-US" sz="1254" b="1" dirty="0">
              <a:solidFill>
                <a:schemeClr val="accent2"/>
              </a:solidFill>
              <a:latin typeface="+mn-ea"/>
              <a:ea typeface="+mn-ea"/>
            </a:endParaRPr>
          </a:p>
        </p:txBody>
      </p:sp>
      <p:sp>
        <p:nvSpPr>
          <p:cNvPr id="32" name="矩形 31">
            <a:extLst>
              <a:ext uri="{FF2B5EF4-FFF2-40B4-BE49-F238E27FC236}">
                <a16:creationId xmlns:a16="http://schemas.microsoft.com/office/drawing/2014/main" id="{219BC7FD-E5C0-4D41-BC1F-7F899AF7406E}"/>
              </a:ext>
            </a:extLst>
          </p:cNvPr>
          <p:cNvSpPr/>
          <p:nvPr/>
        </p:nvSpPr>
        <p:spPr>
          <a:xfrm>
            <a:off x="3635673" y="4873336"/>
            <a:ext cx="4023612" cy="364843"/>
          </a:xfrm>
          <a:prstGeom prst="rect">
            <a:avLst/>
          </a:prstGeom>
        </p:spPr>
        <p:txBody>
          <a:bodyPr>
            <a:spAutoFit/>
          </a:bodyPr>
          <a:lstStyle/>
          <a:p>
            <a:pPr algn="just" eaLnBrk="1" hangingPunct="1">
              <a:buFont typeface="Arial" pitchFamily="34" charset="0"/>
              <a:buNone/>
              <a:defRPr/>
            </a:pPr>
            <a:r>
              <a:rPr lang="zh-CN" altLang="en-US" sz="1771" dirty="0">
                <a:solidFill>
                  <a:schemeClr val="accent1"/>
                </a:solidFill>
                <a:latin typeface="+mj-ea"/>
                <a:ea typeface="+mj-ea"/>
              </a:rPr>
              <a:t>实验室的废弃物处理</a:t>
            </a:r>
          </a:p>
        </p:txBody>
      </p:sp>
    </p:spTree>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par>
                          <p:cTn id="20" fill="hold" nodeType="afterGroup">
                            <p:stCondLst>
                              <p:cond delay="1040"/>
                            </p:stCondLst>
                            <p:childTnLst>
                              <p:par>
                                <p:cTn id="21" presetID="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1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0-#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2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0-#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30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0-#ppt_w/2"/>
                                          </p:val>
                                        </p:tav>
                                        <p:tav tm="100000">
                                          <p:val>
                                            <p:strVal val="#ppt_x"/>
                                          </p:val>
                                        </p:tav>
                                      </p:tavLst>
                                    </p:anim>
                                    <p:anim calcmode="lin" valueType="num">
                                      <p:cBhvr additive="base">
                                        <p:cTn id="36" dur="500" fill="hold"/>
                                        <p:tgtEl>
                                          <p:spTgt spid="24"/>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1840"/>
                            </p:stCondLst>
                            <p:childTnLst>
                              <p:par>
                                <p:cTn id="38" presetID="22" presetClass="entr" presetSubtype="8"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left)">
                                      <p:cBhvr>
                                        <p:cTn id="49" dur="500"/>
                                        <p:tgtEl>
                                          <p:spTgt spid="25"/>
                                        </p:tgtEl>
                                      </p:cBhvr>
                                    </p:animEffect>
                                  </p:childTnLst>
                                </p:cTn>
                              </p:par>
                              <p:par>
                                <p:cTn id="50" presetID="2" presetClass="entr" presetSubtype="8" fill="hold" grpId="0" nodeType="withEffect">
                                  <p:stCondLst>
                                    <p:cond delay="20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0-#ppt_w/2"/>
                                          </p:val>
                                        </p:tav>
                                        <p:tav tm="100000">
                                          <p:val>
                                            <p:strVal val="#ppt_x"/>
                                          </p:val>
                                        </p:tav>
                                      </p:tavLst>
                                    </p:anim>
                                    <p:anim calcmode="lin" valueType="num">
                                      <p:cBhvr additive="base">
                                        <p:cTn id="53" dur="500" fill="hold"/>
                                        <p:tgtEl>
                                          <p:spTgt spid="26"/>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30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fill="hold"/>
                                        <p:tgtEl>
                                          <p:spTgt spid="28"/>
                                        </p:tgtEl>
                                        <p:attrNameLst>
                                          <p:attrName>ppt_x</p:attrName>
                                        </p:attrNameLst>
                                      </p:cBhvr>
                                      <p:tavLst>
                                        <p:tav tm="0">
                                          <p:val>
                                            <p:strVal val="0-#ppt_w/2"/>
                                          </p:val>
                                        </p:tav>
                                        <p:tav tm="100000">
                                          <p:val>
                                            <p:strVal val="#ppt_x"/>
                                          </p:val>
                                        </p:tav>
                                      </p:tavLst>
                                    </p:anim>
                                    <p:anim calcmode="lin" valueType="num">
                                      <p:cBhvr additive="base">
                                        <p:cTn id="57" dur="500" fill="hold"/>
                                        <p:tgtEl>
                                          <p:spTgt spid="28"/>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left)">
                                      <p:cBhvr>
                                        <p:cTn id="63" dur="500"/>
                                        <p:tgtEl>
                                          <p:spTgt spid="29"/>
                                        </p:tgtEl>
                                      </p:cBhvr>
                                    </p:animEffect>
                                  </p:childTnLst>
                                </p:cTn>
                              </p:par>
                              <p:par>
                                <p:cTn id="64" presetID="2" presetClass="entr" presetSubtype="8" fill="hold" grpId="0" nodeType="withEffect">
                                  <p:stCondLst>
                                    <p:cond delay="300"/>
                                  </p:stCondLst>
                                  <p:childTnLst>
                                    <p:set>
                                      <p:cBhvr>
                                        <p:cTn id="65" dur="1" fill="hold">
                                          <p:stCondLst>
                                            <p:cond delay="0"/>
                                          </p:stCondLst>
                                        </p:cTn>
                                        <p:tgtEl>
                                          <p:spTgt spid="31"/>
                                        </p:tgtEl>
                                        <p:attrNameLst>
                                          <p:attrName>style.visibility</p:attrName>
                                        </p:attrNameLst>
                                      </p:cBhvr>
                                      <p:to>
                                        <p:strVal val="visible"/>
                                      </p:to>
                                    </p:set>
                                    <p:anim calcmode="lin" valueType="num">
                                      <p:cBhvr additive="base">
                                        <p:cTn id="66" dur="500" fill="hold"/>
                                        <p:tgtEl>
                                          <p:spTgt spid="31"/>
                                        </p:tgtEl>
                                        <p:attrNameLst>
                                          <p:attrName>ppt_x</p:attrName>
                                        </p:attrNameLst>
                                      </p:cBhvr>
                                      <p:tavLst>
                                        <p:tav tm="0">
                                          <p:val>
                                            <p:strVal val="0-#ppt_w/2"/>
                                          </p:val>
                                        </p:tav>
                                        <p:tav tm="100000">
                                          <p:val>
                                            <p:strVal val="#ppt_x"/>
                                          </p:val>
                                        </p:tav>
                                      </p:tavLst>
                                    </p:anim>
                                    <p:anim calcmode="lin" valueType="num">
                                      <p:cBhvr additive="base">
                                        <p:cTn id="67" dur="500" fill="hold"/>
                                        <p:tgtEl>
                                          <p:spTgt spid="31"/>
                                        </p:tgtEl>
                                        <p:attrNameLst>
                                          <p:attrName>ppt_y</p:attrName>
                                        </p:attrNameLst>
                                      </p:cBhvr>
                                      <p:tavLst>
                                        <p:tav tm="0">
                                          <p:val>
                                            <p:strVal val="#ppt_y"/>
                                          </p:val>
                                        </p:tav>
                                        <p:tav tm="100000">
                                          <p:val>
                                            <p:strVal val="#ppt_y"/>
                                          </p:val>
                                        </p:tav>
                                      </p:tavLst>
                                    </p:anim>
                                  </p:childTnLst>
                                </p:cTn>
                              </p:par>
                              <p:par>
                                <p:cTn id="68" presetID="22" presetClass="entr" presetSubtype="8" fill="hold" grpId="0" nodeType="with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wipe(left)">
                                      <p:cBhvr>
                                        <p:cTn id="7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animBg="1"/>
      <p:bldP spid="19" grpId="0" animBg="1"/>
      <p:bldP spid="20" grpId="0"/>
      <p:bldP spid="21" grpId="0"/>
      <p:bldP spid="22" grpId="0" animBg="1"/>
      <p:bldP spid="23" grpId="0"/>
      <p:bldP spid="24" grpId="0" animBg="1"/>
      <p:bldP spid="25" grpId="0"/>
      <p:bldP spid="26" grpId="0" animBg="1"/>
      <p:bldP spid="27" grpId="0"/>
      <p:bldP spid="28" grpId="0" animBg="1"/>
      <p:bldP spid="29" grpId="0"/>
      <p:bldP spid="31" grpId="0" animBg="1"/>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人与实验室安全</a:t>
            </a:r>
          </a:p>
        </p:txBody>
      </p:sp>
      <p:sp>
        <p:nvSpPr>
          <p:cNvPr id="7" name="文本框 6">
            <a:extLst>
              <a:ext uri="{FF2B5EF4-FFF2-40B4-BE49-F238E27FC236}">
                <a16:creationId xmlns:a16="http://schemas.microsoft.com/office/drawing/2014/main" id="{BAFD1ED3-67F2-40F4-9604-4ECFCC870311}"/>
              </a:ext>
            </a:extLst>
          </p:cNvPr>
          <p:cNvSpPr txBox="1"/>
          <p:nvPr/>
        </p:nvSpPr>
        <p:spPr>
          <a:xfrm>
            <a:off x="467321" y="773683"/>
            <a:ext cx="8244184" cy="4801314"/>
          </a:xfrm>
          <a:prstGeom prst="rect">
            <a:avLst/>
          </a:prstGeom>
          <a:noFill/>
        </p:spPr>
        <p:txBody>
          <a:bodyPr wrap="square" rtlCol="0" anchor="t">
            <a:spAutoFit/>
          </a:bodyPr>
          <a:lstStyle/>
          <a:p>
            <a:r>
              <a:rPr lang="zh-CN" altLang="en-US" sz="1800" b="1" dirty="0">
                <a:solidFill>
                  <a:schemeClr val="accent1"/>
                </a:solidFill>
                <a:latin typeface="+mj-ea"/>
                <a:ea typeface="+mn-ea"/>
                <a:sym typeface="+mn-ea"/>
              </a:rPr>
              <a:t>在对事故原因的分析中发现，高达98%的原因都是由人引起，具体包括不安全行为（凡不知、不顾、不理、不能、粗心、迟钝、疲劳、失检、情绪，各种内在外在的行为）和不安全环境（工作场所中，工作环境、设备设施对人所产生之危险因素）。</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具体的不安全行为有：</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a. 知识的不足。（不了解）</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b. 经验不足。（不熟练）</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c. 意愿缺乏。（不遵守规章）</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d. 过度疲劳。（倦怠感）</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e. 对工作不适应。</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f. 烦恼。</a:t>
            </a:r>
            <a:endParaRPr lang="zh-CN" altLang="en-US" sz="1800" b="1" dirty="0">
              <a:solidFill>
                <a:schemeClr val="accent1"/>
              </a:solidFill>
              <a:latin typeface="+mj-ea"/>
              <a:ea typeface="+mn-ea"/>
            </a:endParaRPr>
          </a:p>
          <a:p>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主要起因包括：</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a. 不正确的安全观念及态度。</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b. 缺乏知识及技术。</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c. 生理的不适当。</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d. 不适当环境或设备引起的行为。</a:t>
            </a:r>
            <a:endParaRPr lang="zh-CN" altLang="en-US" sz="1800" b="1" dirty="0">
              <a:solidFill>
                <a:schemeClr val="accent1"/>
              </a:solidFill>
              <a:latin typeface="+mj-ea"/>
              <a:ea typeface="+mn-ea"/>
            </a:endParaRPr>
          </a:p>
        </p:txBody>
      </p:sp>
    </p:spTree>
    <p:extLst>
      <p:ext uri="{BB962C8B-B14F-4D97-AF65-F5344CB8AC3E}">
        <p14:creationId xmlns:p14="http://schemas.microsoft.com/office/powerpoint/2010/main" val="118514812"/>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实验室化学药品安全</a:t>
            </a:r>
          </a:p>
        </p:txBody>
      </p:sp>
      <p:sp>
        <p:nvSpPr>
          <p:cNvPr id="7" name="文本框 6">
            <a:extLst>
              <a:ext uri="{FF2B5EF4-FFF2-40B4-BE49-F238E27FC236}">
                <a16:creationId xmlns:a16="http://schemas.microsoft.com/office/drawing/2014/main" id="{BAFD1ED3-67F2-40F4-9604-4ECFCC870311}"/>
              </a:ext>
            </a:extLst>
          </p:cNvPr>
          <p:cNvSpPr txBox="1"/>
          <p:nvPr/>
        </p:nvSpPr>
        <p:spPr>
          <a:xfrm>
            <a:off x="467321" y="773683"/>
            <a:ext cx="8244184" cy="2308324"/>
          </a:xfrm>
          <a:prstGeom prst="rect">
            <a:avLst/>
          </a:prstGeom>
          <a:noFill/>
        </p:spPr>
        <p:txBody>
          <a:bodyPr wrap="square" rtlCol="0" anchor="t">
            <a:spAutoFit/>
          </a:bodyPr>
          <a:lstStyle/>
          <a:p>
            <a:r>
              <a:rPr lang="zh-CN" altLang="en-US" sz="1800" b="1" dirty="0">
                <a:solidFill>
                  <a:schemeClr val="accent1"/>
                </a:solidFill>
                <a:latin typeface="+mj-ea"/>
                <a:ea typeface="+mn-ea"/>
                <a:sym typeface="+mn-ea"/>
              </a:rPr>
              <a:t>化学药品要分类存放，相互作用的药品不能混放，必须隔离存放。所有药品都必须有明确的标签，贮存室和柜必须保持整齐清洁。有特殊性质的药品必须按其特性要求存放。无名物、变质过期的药品要及时清理销毁。实验室内不得存放剧毒类药品。</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危险化学药品容器应有清晰的标识或标签。遇火、遇潮容易燃烧、爆炸或产生有毒气体的危险化学药品，不得在露天、潮湿、漏雨和低洼容易积水的地点存放；受阳光照射易燃烧、易爆炸或产生有毒气体的危险化学药品应当在阴凉通风地点存放。危险化学药品的存放区域应设置醒目的安全标志。</a:t>
            </a:r>
            <a:endParaRPr lang="zh-CN" altLang="en-US" sz="1800" b="1" dirty="0">
              <a:solidFill>
                <a:schemeClr val="accent1"/>
              </a:solidFill>
              <a:latin typeface="+mj-ea"/>
              <a:ea typeface="+mn-ea"/>
            </a:endParaRPr>
          </a:p>
        </p:txBody>
      </p:sp>
      <p:pic>
        <p:nvPicPr>
          <p:cNvPr id="6" name="图片 1" descr="C:\Users\DELL\Desktop\微信图片_20180613153442.jpg">
            <a:extLst>
              <a:ext uri="{FF2B5EF4-FFF2-40B4-BE49-F238E27FC236}">
                <a16:creationId xmlns:a16="http://schemas.microsoft.com/office/drawing/2014/main" id="{1578AC24-7A3B-44AA-A89C-FCD149FFBA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2541855" y="3221955"/>
            <a:ext cx="4095115" cy="24574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28010369"/>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实验室化学药品安全</a:t>
            </a:r>
          </a:p>
        </p:txBody>
      </p:sp>
      <p:sp>
        <p:nvSpPr>
          <p:cNvPr id="7" name="文本框 6">
            <a:extLst>
              <a:ext uri="{FF2B5EF4-FFF2-40B4-BE49-F238E27FC236}">
                <a16:creationId xmlns:a16="http://schemas.microsoft.com/office/drawing/2014/main" id="{BAFD1ED3-67F2-40F4-9604-4ECFCC870311}"/>
              </a:ext>
            </a:extLst>
          </p:cNvPr>
          <p:cNvSpPr txBox="1"/>
          <p:nvPr/>
        </p:nvSpPr>
        <p:spPr>
          <a:xfrm>
            <a:off x="467321" y="773683"/>
            <a:ext cx="8244184" cy="2862322"/>
          </a:xfrm>
          <a:prstGeom prst="rect">
            <a:avLst/>
          </a:prstGeom>
          <a:noFill/>
        </p:spPr>
        <p:txBody>
          <a:bodyPr wrap="square" rtlCol="0" anchor="t">
            <a:spAutoFit/>
          </a:bodyPr>
          <a:lstStyle/>
          <a:p>
            <a:r>
              <a:rPr lang="zh-CN" altLang="en-US" sz="1800" b="1" dirty="0">
                <a:solidFill>
                  <a:schemeClr val="accent1"/>
                </a:solidFill>
                <a:latin typeface="+mj-ea"/>
                <a:ea typeface="+mn-ea"/>
                <a:sym typeface="+mn-ea"/>
              </a:rPr>
              <a:t>剧毒物品必须存放在学校专门的剧毒品库内，库房必须符合相关安全要求，必须做到“双人双锁”妥善保管。领用剧毒物品必须经学校保卫处批准，应根据使用情况领取最少数量，做到“双人”领取，“双人”使用，同时要做到并且做好使用登记和消耗记录，须严格按管理规定，做到“双人双锁”妥善保管。</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各实验室产生的验废液废物不得随意丢弃，随意排入地面、地下管道以及任何水源，防止污染环境。实验废液废物要采取适当措施做“无害化”处理，确实无法处理的各实验室不得私自排放、处理，实验室应采用专用容器分类盛装、存放，防止渗漏、丢失造成二次污染。</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各实验室将收集的各类废液、废物统一运送至实验室设备管理处下设的废物回收库。</a:t>
            </a:r>
          </a:p>
        </p:txBody>
      </p:sp>
      <p:pic>
        <p:nvPicPr>
          <p:cNvPr id="3" name="图片 2">
            <a:extLst>
              <a:ext uri="{FF2B5EF4-FFF2-40B4-BE49-F238E27FC236}">
                <a16:creationId xmlns:a16="http://schemas.microsoft.com/office/drawing/2014/main" id="{24376713-7C44-47B9-9A84-AC946CA25AE8}"/>
              </a:ext>
            </a:extLst>
          </p:cNvPr>
          <p:cNvPicPr>
            <a:picLocks noChangeAspect="1"/>
          </p:cNvPicPr>
          <p:nvPr/>
        </p:nvPicPr>
        <p:blipFill rotWithShape="1">
          <a:blip r:embed="rId3">
            <a:extLst>
              <a:ext uri="{28A0092B-C50C-407E-A947-70E740481C1C}">
                <a14:useLocalDpi xmlns:a14="http://schemas.microsoft.com/office/drawing/2010/main" val="0"/>
              </a:ext>
            </a:extLst>
          </a:blip>
          <a:srcRect t="5755"/>
          <a:stretch/>
        </p:blipFill>
        <p:spPr>
          <a:xfrm>
            <a:off x="2699569" y="3418440"/>
            <a:ext cx="3096344" cy="24155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00545380"/>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实验室化学药品安全</a:t>
            </a:r>
          </a:p>
        </p:txBody>
      </p:sp>
      <p:sp>
        <p:nvSpPr>
          <p:cNvPr id="7" name="文本框 6">
            <a:extLst>
              <a:ext uri="{FF2B5EF4-FFF2-40B4-BE49-F238E27FC236}">
                <a16:creationId xmlns:a16="http://schemas.microsoft.com/office/drawing/2014/main" id="{BAFD1ED3-67F2-40F4-9604-4ECFCC870311}"/>
              </a:ext>
            </a:extLst>
          </p:cNvPr>
          <p:cNvSpPr txBox="1"/>
          <p:nvPr/>
        </p:nvSpPr>
        <p:spPr>
          <a:xfrm>
            <a:off x="467321" y="773683"/>
            <a:ext cx="8244184" cy="5078313"/>
          </a:xfrm>
          <a:prstGeom prst="rect">
            <a:avLst/>
          </a:prstGeom>
          <a:noFill/>
        </p:spPr>
        <p:txBody>
          <a:bodyPr wrap="square" rtlCol="0" anchor="t">
            <a:spAutoFit/>
          </a:bodyPr>
          <a:lstStyle/>
          <a:p>
            <a:r>
              <a:rPr lang="zh-CN" altLang="en-US" sz="1800" b="1" dirty="0">
                <a:solidFill>
                  <a:schemeClr val="accent1"/>
                </a:solidFill>
                <a:latin typeface="+mj-ea"/>
                <a:ea typeface="+mn-ea"/>
                <a:sym typeface="+mn-ea"/>
              </a:rPr>
              <a:t>需要注意是由于化学品用量少、毒性大，种类多，人员更替频繁，新进人员为数众多，因此我们这里着重讲一下化学品几种暴露途径带来的危害：</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（1）食入</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若经由口腔食入，则会使口腔、鼻、喉咙、肺部、和消化道黏膜所吸收，而可能造成这些组织受到伤害，和产生系统中毒。</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1997 年12 月，台湾某私立大学化工研究所，学生因在实验室中误食溴化丙烷而导致死亡之意外事故。</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（2）皮肤接触</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化学品进入皮肤：毛囊、皮脂腺、汗腺、和皮肤外表皮的吸收；割伤；擦伤</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（3）呼吸道吸入</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化学品以气状污染物( 气体、蒸气) 、粒状污染物 ( 粉尘、雾滴、燻烟、气胶) 存在。</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经由口部黏膜、喉咙、和肺部等吸收途经进入人体。</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 造成研究人员的中毒潜在危害，或人体内某些正常的细胞组织受到严重损伤。</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（4）眼镜接触</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 眼睛非常敏感和易受刺激。</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 化学品若接触到眼睛，常会造成眼睛灼伤等伤害，若严重时甚至会丧失视力。</a:t>
            </a:r>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 接触时应立即用大量清水冲洗。</a:t>
            </a:r>
            <a:endParaRPr lang="zh-CN" altLang="en-US" sz="1800" b="1" dirty="0">
              <a:solidFill>
                <a:schemeClr val="accent1"/>
              </a:solidFill>
              <a:latin typeface="+mj-ea"/>
              <a:ea typeface="+mn-ea"/>
            </a:endParaRPr>
          </a:p>
        </p:txBody>
      </p:sp>
    </p:spTree>
    <p:extLst>
      <p:ext uri="{BB962C8B-B14F-4D97-AF65-F5344CB8AC3E}">
        <p14:creationId xmlns:p14="http://schemas.microsoft.com/office/powerpoint/2010/main" val="2943410335"/>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实验室化学药品安全</a:t>
            </a:r>
          </a:p>
        </p:txBody>
      </p:sp>
      <p:pic>
        <p:nvPicPr>
          <p:cNvPr id="6" name="图片 5">
            <a:extLst>
              <a:ext uri="{FF2B5EF4-FFF2-40B4-BE49-F238E27FC236}">
                <a16:creationId xmlns:a16="http://schemas.microsoft.com/office/drawing/2014/main" id="{299D4CC5-ED04-4367-8A42-85D1156B9D0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266984" y="1653502"/>
            <a:ext cx="6329129" cy="4069614"/>
          </a:xfrm>
          <a:prstGeom prst="rect">
            <a:avLst/>
          </a:prstGeom>
        </p:spPr>
      </p:pic>
      <p:sp>
        <p:nvSpPr>
          <p:cNvPr id="2" name="文本框 1">
            <a:extLst>
              <a:ext uri="{FF2B5EF4-FFF2-40B4-BE49-F238E27FC236}">
                <a16:creationId xmlns:a16="http://schemas.microsoft.com/office/drawing/2014/main" id="{6798B8B3-F72B-4BBD-82F8-C2E1EB7FABC9}"/>
              </a:ext>
            </a:extLst>
          </p:cNvPr>
          <p:cNvSpPr txBox="1"/>
          <p:nvPr/>
        </p:nvSpPr>
        <p:spPr>
          <a:xfrm>
            <a:off x="3150766" y="946756"/>
            <a:ext cx="3240360" cy="461665"/>
          </a:xfrm>
          <a:prstGeom prst="rect">
            <a:avLst/>
          </a:prstGeom>
          <a:noFill/>
        </p:spPr>
        <p:txBody>
          <a:bodyPr wrap="square" rtlCol="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常见的化学品标志</a:t>
            </a:r>
          </a:p>
        </p:txBody>
      </p:sp>
    </p:spTree>
    <p:extLst>
      <p:ext uri="{BB962C8B-B14F-4D97-AF65-F5344CB8AC3E}">
        <p14:creationId xmlns:p14="http://schemas.microsoft.com/office/powerpoint/2010/main" val="1887576372"/>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实验室防火安全</a:t>
            </a:r>
          </a:p>
        </p:txBody>
      </p:sp>
      <p:sp>
        <p:nvSpPr>
          <p:cNvPr id="7" name="文本框 6">
            <a:extLst>
              <a:ext uri="{FF2B5EF4-FFF2-40B4-BE49-F238E27FC236}">
                <a16:creationId xmlns:a16="http://schemas.microsoft.com/office/drawing/2014/main" id="{BAFD1ED3-67F2-40F4-9604-4ECFCC870311}"/>
              </a:ext>
            </a:extLst>
          </p:cNvPr>
          <p:cNvSpPr txBox="1"/>
          <p:nvPr/>
        </p:nvSpPr>
        <p:spPr>
          <a:xfrm>
            <a:off x="467321" y="773683"/>
            <a:ext cx="8244184" cy="2954655"/>
          </a:xfrm>
          <a:prstGeom prst="rect">
            <a:avLst/>
          </a:prstGeom>
          <a:noFill/>
        </p:spPr>
        <p:txBody>
          <a:bodyPr wrap="square" rtlCol="0" anchor="t">
            <a:spAutoFit/>
          </a:bodyPr>
          <a:lstStyle/>
          <a:p>
            <a:r>
              <a:rPr lang="zh-CN" altLang="en-US" sz="1800" b="1" dirty="0">
                <a:solidFill>
                  <a:schemeClr val="accent1"/>
                </a:solidFill>
                <a:latin typeface="+mj-ea"/>
                <a:ea typeface="+mn-ea"/>
                <a:sym typeface="+mn-ea"/>
              </a:rPr>
              <a:t>一、实验室内必须存放一定数量的消防器材，消防器材必须放置在便于取用的明显位置，指定专人管理，全体人员要爱护消防器材，并且按要求定期检查更换。</a:t>
            </a:r>
          </a:p>
          <a:p>
            <a:endParaRPr lang="zh-CN" altLang="en-US" sz="800" b="1" dirty="0">
              <a:solidFill>
                <a:schemeClr val="accent1"/>
              </a:solidFill>
              <a:latin typeface="+mj-ea"/>
              <a:ea typeface="+mn-ea"/>
            </a:endParaRPr>
          </a:p>
          <a:p>
            <a:r>
              <a:rPr lang="zh-CN" altLang="en-US" sz="1800" b="1" dirty="0">
                <a:solidFill>
                  <a:schemeClr val="accent1"/>
                </a:solidFill>
                <a:latin typeface="+mj-ea"/>
                <a:ea typeface="+mn-ea"/>
                <a:sym typeface="+mn-ea"/>
              </a:rPr>
              <a:t>二、实验室内存放的一切易燃、易爆物品（如，氢气、氮气、氧气等）必须与火源、电源保持一定距离，不得随意堆放。使用和储存易燃、易爆物品的实验室，严禁烟火。</a:t>
            </a:r>
          </a:p>
          <a:p>
            <a:endParaRPr lang="zh-CN" altLang="en-US" sz="800" b="1" dirty="0">
              <a:solidFill>
                <a:schemeClr val="accent1"/>
              </a:solidFill>
              <a:latin typeface="+mj-ea"/>
              <a:ea typeface="+mn-ea"/>
            </a:endParaRPr>
          </a:p>
          <a:p>
            <a:r>
              <a:rPr lang="zh-CN" altLang="en-US" sz="1800" b="1" dirty="0">
                <a:solidFill>
                  <a:schemeClr val="accent1"/>
                </a:solidFill>
                <a:latin typeface="+mj-ea"/>
                <a:ea typeface="+mn-ea"/>
                <a:sym typeface="+mn-ea"/>
              </a:rPr>
              <a:t>三、不得乱接乱拉电线，不得超负荷用电，实验室内不得有裸露的电线头，严禁用金属丝代替保险丝；电源开关箱内不得堆放物品。</a:t>
            </a:r>
            <a:endParaRPr lang="en-US" altLang="zh-CN" sz="1800" b="1" dirty="0">
              <a:solidFill>
                <a:schemeClr val="accent1"/>
              </a:solidFill>
              <a:latin typeface="+mj-ea"/>
              <a:ea typeface="+mn-ea"/>
              <a:sym typeface="+mn-ea"/>
            </a:endParaRPr>
          </a:p>
          <a:p>
            <a:endParaRPr lang="zh-CN" altLang="en-US" sz="800" b="1" dirty="0">
              <a:solidFill>
                <a:schemeClr val="accent1"/>
              </a:solidFill>
              <a:latin typeface="+mj-ea"/>
              <a:ea typeface="+mn-ea"/>
              <a:sym typeface="+mn-ea"/>
            </a:endParaRPr>
          </a:p>
          <a:p>
            <a:r>
              <a:rPr lang="zh-CN" altLang="en-US" sz="1800" b="1" dirty="0">
                <a:solidFill>
                  <a:schemeClr val="accent1"/>
                </a:solidFill>
                <a:latin typeface="+mj-ea"/>
                <a:ea typeface="+mn-ea"/>
                <a:sym typeface="+mn-ea"/>
              </a:rPr>
              <a:t>四、实验室大功率电器必须有专门的负责人进行负责，最后离开实验室的人确保一切电器的安全。</a:t>
            </a:r>
          </a:p>
        </p:txBody>
      </p:sp>
      <p:pic>
        <p:nvPicPr>
          <p:cNvPr id="8" name="图片 2" descr="C:\Users\DELL\Desktop\微信图片_20180613153830.jpg">
            <a:extLst>
              <a:ext uri="{FF2B5EF4-FFF2-40B4-BE49-F238E27FC236}">
                <a16:creationId xmlns:a16="http://schemas.microsoft.com/office/drawing/2014/main" id="{8FB1F677-7F8C-4611-B5BB-D505D3875A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2915593" y="3668058"/>
            <a:ext cx="3606800" cy="21653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7055274"/>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实验室防火安全</a:t>
            </a:r>
          </a:p>
        </p:txBody>
      </p:sp>
      <p:sp>
        <p:nvSpPr>
          <p:cNvPr id="7" name="文本框 6">
            <a:extLst>
              <a:ext uri="{FF2B5EF4-FFF2-40B4-BE49-F238E27FC236}">
                <a16:creationId xmlns:a16="http://schemas.microsoft.com/office/drawing/2014/main" id="{BAFD1ED3-67F2-40F4-9604-4ECFCC870311}"/>
              </a:ext>
            </a:extLst>
          </p:cNvPr>
          <p:cNvSpPr txBox="1"/>
          <p:nvPr/>
        </p:nvSpPr>
        <p:spPr>
          <a:xfrm>
            <a:off x="467321" y="858460"/>
            <a:ext cx="8244184" cy="4739759"/>
          </a:xfrm>
          <a:prstGeom prst="rect">
            <a:avLst/>
          </a:prstGeom>
          <a:noFill/>
        </p:spPr>
        <p:txBody>
          <a:bodyPr wrap="square" rtlCol="0" anchor="t">
            <a:spAutoFit/>
          </a:bodyPr>
          <a:lstStyle/>
          <a:p>
            <a:pPr>
              <a:spcBef>
                <a:spcPts val="0"/>
              </a:spcBef>
            </a:pPr>
            <a:r>
              <a:rPr lang="zh-CN" altLang="en-US" sz="1800" b="1" dirty="0">
                <a:solidFill>
                  <a:schemeClr val="accent1"/>
                </a:solidFill>
                <a:latin typeface="+mj-ea"/>
                <a:ea typeface="+mn-ea"/>
                <a:sym typeface="+mn-ea"/>
              </a:rPr>
              <a:t>五、电器设备和线路、插头插座应经常检查，保持完好状态，发现可能引起火花、短路、发热和绝缘破损、老化等情况必须通知电工进行修理。电加热器、电烤箱等设备应做到人走电断。</a:t>
            </a:r>
            <a:endParaRPr lang="en-US" altLang="zh-CN" sz="1800" b="1" dirty="0">
              <a:solidFill>
                <a:schemeClr val="accent1"/>
              </a:solidFill>
              <a:latin typeface="+mj-ea"/>
              <a:ea typeface="+mn-ea"/>
              <a:sym typeface="+mn-ea"/>
            </a:endParaRPr>
          </a:p>
          <a:p>
            <a:pPr>
              <a:spcBef>
                <a:spcPts val="0"/>
              </a:spcBef>
            </a:pPr>
            <a:endParaRPr lang="zh-CN" altLang="en-US" sz="800" b="1" dirty="0">
              <a:solidFill>
                <a:schemeClr val="accent1"/>
              </a:solidFill>
              <a:latin typeface="+mj-ea"/>
              <a:ea typeface="+mn-ea"/>
              <a:sym typeface="+mn-ea"/>
            </a:endParaRPr>
          </a:p>
          <a:p>
            <a:pPr>
              <a:spcBef>
                <a:spcPts val="0"/>
              </a:spcBef>
            </a:pPr>
            <a:r>
              <a:rPr lang="zh-CN" altLang="en-US" sz="1800" b="1" dirty="0">
                <a:solidFill>
                  <a:schemeClr val="accent1"/>
                </a:solidFill>
                <a:latin typeface="+mj-ea"/>
                <a:ea typeface="+mn-ea"/>
                <a:sym typeface="+mn-ea"/>
              </a:rPr>
              <a:t>六、使用电烙铁，要放在非燃隔热的支架上，周围不应堆放可燃物，用后立即拨下电源插头。</a:t>
            </a:r>
            <a:endParaRPr lang="en-US" altLang="zh-CN" sz="1800" b="1" dirty="0">
              <a:solidFill>
                <a:schemeClr val="accent1"/>
              </a:solidFill>
              <a:latin typeface="+mj-ea"/>
              <a:ea typeface="+mn-ea"/>
              <a:sym typeface="+mn-ea"/>
            </a:endParaRPr>
          </a:p>
          <a:p>
            <a:pPr>
              <a:spcBef>
                <a:spcPts val="0"/>
              </a:spcBef>
            </a:pPr>
            <a:endParaRPr lang="zh-CN" altLang="en-US" sz="800" b="1" dirty="0">
              <a:solidFill>
                <a:schemeClr val="accent1"/>
              </a:solidFill>
              <a:latin typeface="+mj-ea"/>
              <a:ea typeface="+mn-ea"/>
            </a:endParaRPr>
          </a:p>
          <a:p>
            <a:pPr>
              <a:spcBef>
                <a:spcPts val="0"/>
              </a:spcBef>
            </a:pPr>
            <a:r>
              <a:rPr lang="zh-CN" altLang="en-US" sz="1800" b="1" dirty="0">
                <a:solidFill>
                  <a:schemeClr val="accent1"/>
                </a:solidFill>
                <a:latin typeface="+mj-ea"/>
                <a:ea typeface="+mn-ea"/>
                <a:sym typeface="+mn-ea"/>
              </a:rPr>
              <a:t>七、可燃性气体钢瓶与助燃气体钢瓶不得混合放置，各种钢瓶不得靠近热源、明火，要有防晒措施，禁止碰撞与敲击，保持油漆标志完好，专瓶专用。使用的可燃性气瓶，一般应放置室外阴凉和空气流通的地方，用管道通入室内，氢、氧和乙炔不能混放一处，要与使用的火源保持10m以上的距离。所有钢瓶都必须有固定装置固定，以防倾倒。</a:t>
            </a:r>
            <a:endParaRPr lang="en-US" altLang="zh-CN" sz="1800" b="1" dirty="0">
              <a:solidFill>
                <a:schemeClr val="accent1"/>
              </a:solidFill>
              <a:latin typeface="+mj-ea"/>
              <a:ea typeface="+mn-ea"/>
              <a:sym typeface="+mn-ea"/>
            </a:endParaRPr>
          </a:p>
          <a:p>
            <a:pPr>
              <a:spcBef>
                <a:spcPts val="0"/>
              </a:spcBef>
            </a:pPr>
            <a:endParaRPr lang="zh-CN" altLang="en-US" sz="800" b="1" dirty="0">
              <a:solidFill>
                <a:schemeClr val="accent1"/>
              </a:solidFill>
              <a:latin typeface="+mj-ea"/>
              <a:ea typeface="+mn-ea"/>
            </a:endParaRPr>
          </a:p>
          <a:p>
            <a:pPr>
              <a:spcBef>
                <a:spcPts val="0"/>
              </a:spcBef>
            </a:pPr>
            <a:r>
              <a:rPr lang="zh-CN" altLang="en-US" sz="1800" b="1" dirty="0">
                <a:solidFill>
                  <a:schemeClr val="accent1"/>
                </a:solidFill>
                <a:latin typeface="+mj-ea"/>
                <a:ea typeface="+mn-ea"/>
                <a:sym typeface="+mn-ea"/>
              </a:rPr>
              <a:t>八、实验室内未经批准、备案，不得使用大功率用电设备，以免超出用电负荷。</a:t>
            </a:r>
            <a:endParaRPr lang="en-US" altLang="zh-CN" sz="1800" b="1" dirty="0">
              <a:solidFill>
                <a:schemeClr val="accent1"/>
              </a:solidFill>
              <a:latin typeface="+mj-ea"/>
              <a:ea typeface="+mn-ea"/>
              <a:sym typeface="+mn-ea"/>
            </a:endParaRPr>
          </a:p>
          <a:p>
            <a:pPr>
              <a:spcBef>
                <a:spcPts val="0"/>
              </a:spcBef>
            </a:pPr>
            <a:endParaRPr lang="zh-CN" altLang="en-US" sz="800" b="1" dirty="0">
              <a:solidFill>
                <a:schemeClr val="accent1"/>
              </a:solidFill>
              <a:latin typeface="+mj-ea"/>
              <a:ea typeface="+mn-ea"/>
            </a:endParaRPr>
          </a:p>
          <a:p>
            <a:pPr>
              <a:spcBef>
                <a:spcPts val="0"/>
              </a:spcBef>
            </a:pPr>
            <a:r>
              <a:rPr lang="zh-CN" altLang="en-US" sz="1800" b="1" dirty="0">
                <a:solidFill>
                  <a:schemeClr val="accent1"/>
                </a:solidFill>
                <a:latin typeface="+mj-ea"/>
                <a:ea typeface="+mn-ea"/>
                <a:sym typeface="+mn-ea"/>
              </a:rPr>
              <a:t>九、严禁在楼内走廊上堆放物品，保证消防通畅通。</a:t>
            </a:r>
            <a:endParaRPr lang="en-US" altLang="zh-CN" sz="1800" b="1" dirty="0">
              <a:solidFill>
                <a:schemeClr val="accent1"/>
              </a:solidFill>
              <a:latin typeface="+mj-ea"/>
              <a:ea typeface="+mn-ea"/>
              <a:sym typeface="+mn-ea"/>
            </a:endParaRPr>
          </a:p>
          <a:p>
            <a:pPr>
              <a:spcBef>
                <a:spcPts val="0"/>
              </a:spcBef>
            </a:pPr>
            <a:endParaRPr lang="zh-CN" altLang="en-US" sz="800" b="1" dirty="0">
              <a:solidFill>
                <a:schemeClr val="accent1"/>
              </a:solidFill>
              <a:latin typeface="+mj-ea"/>
              <a:ea typeface="+mn-ea"/>
            </a:endParaRPr>
          </a:p>
          <a:p>
            <a:pPr>
              <a:spcBef>
                <a:spcPts val="0"/>
              </a:spcBef>
            </a:pPr>
            <a:r>
              <a:rPr lang="zh-CN" altLang="en-US" sz="1800" b="1" dirty="0">
                <a:solidFill>
                  <a:schemeClr val="accent1"/>
                </a:solidFill>
                <a:latin typeface="+mj-ea"/>
                <a:ea typeface="+mn-ea"/>
                <a:sym typeface="+mn-ea"/>
              </a:rPr>
              <a:t>十、在每年新生进入实验室之前，都有必要进行一次防火演练，确保实验室每一个人都会正确操作灭火器材。</a:t>
            </a:r>
            <a:endParaRPr lang="en-US" altLang="zh-CN" sz="1800" b="1" dirty="0">
              <a:solidFill>
                <a:schemeClr val="accent1"/>
              </a:solidFill>
              <a:latin typeface="+mj-ea"/>
              <a:ea typeface="+mn-ea"/>
              <a:sym typeface="+mn-ea"/>
            </a:endParaRPr>
          </a:p>
        </p:txBody>
      </p:sp>
    </p:spTree>
    <p:extLst>
      <p:ext uri="{BB962C8B-B14F-4D97-AF65-F5344CB8AC3E}">
        <p14:creationId xmlns:p14="http://schemas.microsoft.com/office/powerpoint/2010/main" val="586083903"/>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实验室生物安全</a:t>
            </a:r>
          </a:p>
        </p:txBody>
      </p:sp>
      <p:sp>
        <p:nvSpPr>
          <p:cNvPr id="7" name="文本框 6">
            <a:extLst>
              <a:ext uri="{FF2B5EF4-FFF2-40B4-BE49-F238E27FC236}">
                <a16:creationId xmlns:a16="http://schemas.microsoft.com/office/drawing/2014/main" id="{BAFD1ED3-67F2-40F4-9604-4ECFCC870311}"/>
              </a:ext>
            </a:extLst>
          </p:cNvPr>
          <p:cNvSpPr txBox="1"/>
          <p:nvPr/>
        </p:nvSpPr>
        <p:spPr>
          <a:xfrm>
            <a:off x="489801" y="1061715"/>
            <a:ext cx="4464496" cy="4431983"/>
          </a:xfrm>
          <a:prstGeom prst="rect">
            <a:avLst/>
          </a:prstGeom>
          <a:noFill/>
        </p:spPr>
        <p:txBody>
          <a:bodyPr wrap="square" rtlCol="0" anchor="t">
            <a:spAutoFit/>
          </a:bodyPr>
          <a:lstStyle/>
          <a:p>
            <a:pPr>
              <a:spcBef>
                <a:spcPts val="0"/>
              </a:spcBef>
            </a:pPr>
            <a:r>
              <a:rPr lang="zh-CN" altLang="en-US" sz="1800" b="1" dirty="0">
                <a:solidFill>
                  <a:schemeClr val="accent1"/>
                </a:solidFill>
                <a:latin typeface="+mj-ea"/>
                <a:ea typeface="+mn-ea"/>
                <a:sym typeface="+mn-ea"/>
              </a:rPr>
              <a:t>       实验室生物安全涉及人类生存环境的安全，国家对生物安全的管理高度重视，各有关实验室也必须高度重视实验室生物安全，必须有效监控和预防实验室生物污染，要定期检查和自查，发现安全隐患要及时报告并处理解决。</a:t>
            </a:r>
            <a:endParaRPr lang="zh-CN" altLang="en-US" sz="1800" b="1" dirty="0">
              <a:solidFill>
                <a:schemeClr val="accent1"/>
              </a:solidFill>
              <a:latin typeface="+mj-ea"/>
              <a:ea typeface="+mn-ea"/>
            </a:endParaRPr>
          </a:p>
          <a:p>
            <a:pPr>
              <a:spcBef>
                <a:spcPts val="0"/>
              </a:spcBef>
            </a:pPr>
            <a:r>
              <a:rPr lang="zh-CN" altLang="en-US" sz="1800" b="1" dirty="0">
                <a:solidFill>
                  <a:schemeClr val="accent1"/>
                </a:solidFill>
                <a:latin typeface="+mj-ea"/>
                <a:ea typeface="+mn-ea"/>
                <a:sym typeface="+mn-ea"/>
              </a:rPr>
              <a:t>       实验室安全管理人员要根据本实验室具体情况，制定实验室生物安全操作规程，并对进入实验室进行实验的学生进行进行生物安全知识教育和培训。</a:t>
            </a:r>
            <a:endParaRPr lang="zh-CN" altLang="en-US" sz="1800" b="1" dirty="0">
              <a:solidFill>
                <a:schemeClr val="accent1"/>
              </a:solidFill>
              <a:latin typeface="+mj-ea"/>
              <a:ea typeface="+mn-ea"/>
            </a:endParaRPr>
          </a:p>
          <a:p>
            <a:pPr>
              <a:spcBef>
                <a:spcPts val="0"/>
              </a:spcBef>
            </a:pPr>
            <a:r>
              <a:rPr lang="zh-CN" altLang="en-US" sz="1800" b="1" dirty="0">
                <a:solidFill>
                  <a:schemeClr val="accent1"/>
                </a:solidFill>
                <a:latin typeface="+mj-ea"/>
                <a:ea typeface="+mn-ea"/>
                <a:sym typeface="+mn-ea"/>
              </a:rPr>
              <a:t>       生物类实验室废弃物（包括：动物残体等）应用专用容器收集，进行高温高压灭菌后处理。生物实验中的一次性手套及沾染EB致癌物质的物品应统一收集和处理，不得丢弃在普通垃圾箱内。</a:t>
            </a:r>
            <a:endParaRPr lang="zh-CN" altLang="en-US" sz="1800" b="1" dirty="0">
              <a:solidFill>
                <a:schemeClr val="accent1"/>
              </a:solidFill>
              <a:latin typeface="+mj-ea"/>
              <a:ea typeface="+mn-ea"/>
            </a:endParaRPr>
          </a:p>
          <a:p>
            <a:endParaRPr lang="zh-CN" altLang="en-US" sz="1200" dirty="0"/>
          </a:p>
        </p:txBody>
      </p:sp>
      <p:pic>
        <p:nvPicPr>
          <p:cNvPr id="6" name="图片 5">
            <a:extLst>
              <a:ext uri="{FF2B5EF4-FFF2-40B4-BE49-F238E27FC236}">
                <a16:creationId xmlns:a16="http://schemas.microsoft.com/office/drawing/2014/main" id="{9BF7EDD7-7DB2-4A82-8ED5-5B6C542F4CB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147841" y="1781795"/>
            <a:ext cx="3543514" cy="2664296"/>
          </a:xfrm>
          <a:prstGeom prst="rect">
            <a:avLst/>
          </a:prstGeom>
        </p:spPr>
      </p:pic>
    </p:spTree>
    <p:extLst>
      <p:ext uri="{BB962C8B-B14F-4D97-AF65-F5344CB8AC3E}">
        <p14:creationId xmlns:p14="http://schemas.microsoft.com/office/powerpoint/2010/main" val="2292972329"/>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大型仪器设备安全</a:t>
            </a:r>
          </a:p>
        </p:txBody>
      </p:sp>
      <p:sp>
        <p:nvSpPr>
          <p:cNvPr id="7" name="文本框 6">
            <a:extLst>
              <a:ext uri="{FF2B5EF4-FFF2-40B4-BE49-F238E27FC236}">
                <a16:creationId xmlns:a16="http://schemas.microsoft.com/office/drawing/2014/main" id="{BAFD1ED3-67F2-40F4-9604-4ECFCC870311}"/>
              </a:ext>
            </a:extLst>
          </p:cNvPr>
          <p:cNvSpPr txBox="1"/>
          <p:nvPr/>
        </p:nvSpPr>
        <p:spPr>
          <a:xfrm>
            <a:off x="467321" y="773683"/>
            <a:ext cx="8244184" cy="2677656"/>
          </a:xfrm>
          <a:prstGeom prst="rect">
            <a:avLst/>
          </a:prstGeom>
          <a:noFill/>
        </p:spPr>
        <p:txBody>
          <a:bodyPr wrap="square" rtlCol="0" anchor="t">
            <a:spAutoFit/>
          </a:bodyPr>
          <a:lstStyle/>
          <a:p>
            <a:pPr>
              <a:spcBef>
                <a:spcPts val="0"/>
              </a:spcBef>
            </a:pPr>
            <a:r>
              <a:rPr lang="zh-CN" altLang="en-US" sz="1800" b="1" dirty="0">
                <a:solidFill>
                  <a:schemeClr val="accent1"/>
                </a:solidFill>
                <a:latin typeface="+mj-ea"/>
                <a:ea typeface="+mn-ea"/>
                <a:sym typeface="+mn-ea"/>
              </a:rPr>
              <a:t>1.每台大型仪器设备必须有专人负责管理，每台大型仪器设备配有一本《大型精密仪器设备使用记录》，要如实记录使用情况。</a:t>
            </a:r>
            <a:endParaRPr lang="en-US" altLang="zh-CN" sz="1800" b="1" dirty="0">
              <a:solidFill>
                <a:schemeClr val="accent1"/>
              </a:solidFill>
              <a:latin typeface="+mj-ea"/>
              <a:ea typeface="+mn-ea"/>
              <a:sym typeface="+mn-ea"/>
            </a:endParaRPr>
          </a:p>
          <a:p>
            <a:pPr>
              <a:spcBef>
                <a:spcPts val="0"/>
              </a:spcBef>
            </a:pPr>
            <a:endParaRPr lang="zh-CN" altLang="en-US" sz="800" b="1" dirty="0">
              <a:solidFill>
                <a:schemeClr val="accent1"/>
              </a:solidFill>
              <a:latin typeface="+mj-ea"/>
              <a:ea typeface="+mn-ea"/>
            </a:endParaRPr>
          </a:p>
          <a:p>
            <a:pPr>
              <a:spcBef>
                <a:spcPts val="0"/>
              </a:spcBef>
            </a:pPr>
            <a:r>
              <a:rPr lang="zh-CN" altLang="en-US" sz="1800" b="1" dirty="0">
                <a:solidFill>
                  <a:schemeClr val="accent1"/>
                </a:solidFill>
                <a:latin typeface="+mj-ea"/>
                <a:ea typeface="+mn-ea"/>
                <a:sym typeface="+mn-ea"/>
              </a:rPr>
              <a:t>2.要根据大型仪器设备的性能要求，提供安装使用仪器设备的场所，做好水、电供应，并应根据仪器设备的不同情况落实防火、防潮、防热、防冻、防尘、防震、防磁、防腐蚀、防辐射等技术措施。</a:t>
            </a:r>
            <a:endParaRPr lang="en-US" altLang="zh-CN" sz="1800" b="1" dirty="0">
              <a:solidFill>
                <a:schemeClr val="accent1"/>
              </a:solidFill>
              <a:latin typeface="+mj-ea"/>
              <a:ea typeface="+mn-ea"/>
              <a:sym typeface="+mn-ea"/>
            </a:endParaRPr>
          </a:p>
          <a:p>
            <a:pPr>
              <a:spcBef>
                <a:spcPts val="0"/>
              </a:spcBef>
            </a:pPr>
            <a:endParaRPr lang="zh-CN" altLang="en-US" sz="800" b="1" dirty="0">
              <a:solidFill>
                <a:schemeClr val="accent1"/>
              </a:solidFill>
              <a:latin typeface="+mj-ea"/>
              <a:ea typeface="+mn-ea"/>
            </a:endParaRPr>
          </a:p>
          <a:p>
            <a:pPr>
              <a:spcBef>
                <a:spcPts val="0"/>
              </a:spcBef>
            </a:pPr>
            <a:r>
              <a:rPr lang="zh-CN" altLang="en-US" sz="1800" b="1" dirty="0">
                <a:solidFill>
                  <a:schemeClr val="accent1"/>
                </a:solidFill>
                <a:latin typeface="+mj-ea"/>
                <a:ea typeface="+mn-ea"/>
                <a:sym typeface="+mn-ea"/>
              </a:rPr>
              <a:t>3.必须制定大型仪器设备安全操作规程，使用大型仪器设备的人员必须经过培训，考核合格后方可操作。</a:t>
            </a:r>
            <a:endParaRPr lang="en-US" altLang="zh-CN" sz="1800" b="1" dirty="0">
              <a:solidFill>
                <a:schemeClr val="accent1"/>
              </a:solidFill>
              <a:latin typeface="+mj-ea"/>
              <a:ea typeface="+mn-ea"/>
              <a:sym typeface="+mn-ea"/>
            </a:endParaRPr>
          </a:p>
          <a:p>
            <a:pPr>
              <a:spcBef>
                <a:spcPts val="0"/>
              </a:spcBef>
            </a:pPr>
            <a:endParaRPr lang="zh-CN" altLang="en-US" sz="800" b="1" dirty="0">
              <a:solidFill>
                <a:schemeClr val="accent1"/>
              </a:solidFill>
              <a:latin typeface="+mj-ea"/>
              <a:ea typeface="+mn-ea"/>
            </a:endParaRPr>
          </a:p>
          <a:p>
            <a:pPr>
              <a:spcBef>
                <a:spcPts val="0"/>
              </a:spcBef>
            </a:pPr>
            <a:r>
              <a:rPr lang="zh-CN" altLang="en-US" sz="1800" b="1" dirty="0">
                <a:solidFill>
                  <a:schemeClr val="accent1"/>
                </a:solidFill>
                <a:latin typeface="+mj-ea"/>
                <a:ea typeface="+mn-ea"/>
                <a:sym typeface="+mn-ea"/>
              </a:rPr>
              <a:t>4.注意仪器设备的接地、电磁辐射、网络等安全事项，避免事故发生。</a:t>
            </a:r>
            <a:endParaRPr lang="zh-CN" altLang="en-US" sz="1800" b="1" dirty="0">
              <a:solidFill>
                <a:schemeClr val="accent1"/>
              </a:solidFill>
              <a:latin typeface="+mj-ea"/>
              <a:ea typeface="+mn-ea"/>
            </a:endParaRPr>
          </a:p>
        </p:txBody>
      </p:sp>
      <p:pic>
        <p:nvPicPr>
          <p:cNvPr id="9" name="图片 6" descr="C:\Users\DELL\Desktop\timg.jpg">
            <a:extLst>
              <a:ext uri="{FF2B5EF4-FFF2-40B4-BE49-F238E27FC236}">
                <a16:creationId xmlns:a16="http://schemas.microsoft.com/office/drawing/2014/main" id="{81BB95CF-E313-4FA1-9307-7B2CCB0F8B4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2490612" y="3434815"/>
            <a:ext cx="4018314" cy="23820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23408952"/>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易挥发物质安全</a:t>
            </a:r>
          </a:p>
        </p:txBody>
      </p:sp>
      <p:sp>
        <p:nvSpPr>
          <p:cNvPr id="7" name="文本框 6">
            <a:extLst>
              <a:ext uri="{FF2B5EF4-FFF2-40B4-BE49-F238E27FC236}">
                <a16:creationId xmlns:a16="http://schemas.microsoft.com/office/drawing/2014/main" id="{BAFD1ED3-67F2-40F4-9604-4ECFCC870311}"/>
              </a:ext>
            </a:extLst>
          </p:cNvPr>
          <p:cNvSpPr txBox="1"/>
          <p:nvPr/>
        </p:nvSpPr>
        <p:spPr>
          <a:xfrm>
            <a:off x="467321" y="773683"/>
            <a:ext cx="8244184" cy="1754326"/>
          </a:xfrm>
          <a:prstGeom prst="rect">
            <a:avLst/>
          </a:prstGeom>
          <a:noFill/>
        </p:spPr>
        <p:txBody>
          <a:bodyPr wrap="square" rtlCol="0" anchor="t">
            <a:spAutoFit/>
          </a:bodyPr>
          <a:lstStyle/>
          <a:p>
            <a:r>
              <a:rPr lang="zh-CN" altLang="en-US" sz="1800" b="1" dirty="0">
                <a:solidFill>
                  <a:schemeClr val="accent1"/>
                </a:solidFill>
                <a:latin typeface="+mj-ea"/>
                <a:ea typeface="+mn-ea"/>
                <a:sym typeface="+mn-ea"/>
              </a:rPr>
              <a:t>挥发性是指液态物质在低于沸点的温度条件下转变成气态的能力，以及一些气体溶质从溶液中逸出的能力。</a:t>
            </a:r>
            <a:endParaRPr lang="zh-CN" altLang="en-US" sz="1800" b="1" dirty="0">
              <a:solidFill>
                <a:schemeClr val="accent1"/>
              </a:solidFill>
              <a:latin typeface="+mj-ea"/>
              <a:ea typeface="+mn-ea"/>
            </a:endParaRPr>
          </a:p>
          <a:p>
            <a:endParaRPr lang="zh-CN" altLang="en-US" sz="1800" b="1" dirty="0">
              <a:solidFill>
                <a:schemeClr val="accent1"/>
              </a:solidFill>
              <a:latin typeface="+mj-ea"/>
              <a:ea typeface="+mn-ea"/>
            </a:endParaRPr>
          </a:p>
          <a:p>
            <a:r>
              <a:rPr lang="zh-CN" altLang="en-US" sz="1800" b="1" dirty="0">
                <a:solidFill>
                  <a:schemeClr val="accent1"/>
                </a:solidFill>
                <a:latin typeface="+mj-ea"/>
                <a:ea typeface="+mn-ea"/>
                <a:sym typeface="+mn-ea"/>
              </a:rPr>
              <a:t>具有较强挥发性的物质大多是一些低沸点的液体物质。如乙醇、乙醚、丙酮、氯仿、苯、二硫化碳等。还有氨水、浓盐酸、浓硝酸等都具有很强的挥发性。这些物质贮存时，应密封保存并远离热源，防止受热加快挥发。</a:t>
            </a:r>
            <a:endParaRPr lang="zh-CN" altLang="en-US" sz="1800" b="1" dirty="0">
              <a:solidFill>
                <a:schemeClr val="accent1"/>
              </a:solidFill>
              <a:latin typeface="+mj-ea"/>
              <a:ea typeface="+mn-ea"/>
            </a:endParaRPr>
          </a:p>
        </p:txBody>
      </p:sp>
      <p:pic>
        <p:nvPicPr>
          <p:cNvPr id="4" name="图片 3">
            <a:extLst>
              <a:ext uri="{FF2B5EF4-FFF2-40B4-BE49-F238E27FC236}">
                <a16:creationId xmlns:a16="http://schemas.microsoft.com/office/drawing/2014/main" id="{45EC5112-E051-4E0A-8BA0-8F79E72C02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0153" y="2789907"/>
            <a:ext cx="4679231" cy="28145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56624765"/>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10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1" presetClass="entr" presetSubtype="0" fill="hold" grpId="0" nodeType="afterEffect">
                                  <p:stCondLst>
                                    <p:cond delay="0"/>
                                  </p:stCondLst>
                                  <p:iterate type="lt">
                                    <p:tmAbs val="75"/>
                                  </p:iterate>
                                  <p:childTnLst>
                                    <p:set>
                                      <p:cBhvr>
                                        <p:cTn id="16" dur="1" fill="hold">
                                          <p:stCondLst>
                                            <p:cond delay="74"/>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autoUpdateAnimBg="0"/>
      <p:bldP spid="12" grpId="0" animBg="1" autoUpdateAnimBg="0"/>
      <p:bldP spid="13"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易挥发物质安全</a:t>
            </a:r>
          </a:p>
        </p:txBody>
      </p:sp>
      <p:sp>
        <p:nvSpPr>
          <p:cNvPr id="2" name="文本框 1">
            <a:extLst>
              <a:ext uri="{FF2B5EF4-FFF2-40B4-BE49-F238E27FC236}">
                <a16:creationId xmlns:a16="http://schemas.microsoft.com/office/drawing/2014/main" id="{6798B8B3-F72B-4BBD-82F8-C2E1EB7FABC9}"/>
              </a:ext>
            </a:extLst>
          </p:cNvPr>
          <p:cNvSpPr txBox="1"/>
          <p:nvPr/>
        </p:nvSpPr>
        <p:spPr>
          <a:xfrm>
            <a:off x="2709143" y="946756"/>
            <a:ext cx="3581251" cy="461665"/>
          </a:xfrm>
          <a:prstGeom prst="rect">
            <a:avLst/>
          </a:prstGeom>
          <a:noFill/>
        </p:spPr>
        <p:txBody>
          <a:bodyPr wrap="square" rtlCol="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易挥发物质操作注意事项</a:t>
            </a:r>
          </a:p>
        </p:txBody>
      </p:sp>
      <p:sp>
        <p:nvSpPr>
          <p:cNvPr id="7" name="Rectangle 3">
            <a:extLst>
              <a:ext uri="{FF2B5EF4-FFF2-40B4-BE49-F238E27FC236}">
                <a16:creationId xmlns:a16="http://schemas.microsoft.com/office/drawing/2014/main" id="{7F1E0821-FD0D-452D-A309-1D65CB6B4C98}"/>
              </a:ext>
            </a:extLst>
          </p:cNvPr>
          <p:cNvSpPr>
            <a:spLocks noGrp="1"/>
          </p:cNvSpPr>
          <p:nvPr>
            <p:ph idx="1"/>
          </p:nvPr>
        </p:nvSpPr>
        <p:spPr>
          <a:xfrm>
            <a:off x="530328" y="1535030"/>
            <a:ext cx="8208912" cy="4348623"/>
          </a:xfrm>
        </p:spPr>
        <p:txBody>
          <a:bodyPr vert="horz" wrap="square" lIns="90144" tIns="45072" rIns="90144" bIns="45072" anchor="t"/>
          <a:lstStyle/>
          <a:p>
            <a:pPr marL="0" indent="0" latinLnBrk="0">
              <a:spcBef>
                <a:spcPts val="0"/>
              </a:spcBef>
              <a:buNone/>
            </a:pPr>
            <a:r>
              <a:rPr lang="zh-CN" altLang="en-US" sz="1800" b="1" kern="1200" dirty="0">
                <a:latin typeface="+mj-ea"/>
                <a:sym typeface="+mn-ea"/>
              </a:rPr>
              <a:t>1、开启易挥发的试剂瓶(如乙醚、丙酮、浓硝酸、浓盐酸、浓氨水等)时,尤其是在夏季或室温较高时,适当冷却后再通风柜中打开,切不可将瓶口对着自己或他人,以防气液冲出发生事故。</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2、 药品或溶剂用好封口放回黄柜或通风橱内,不得敞口放置,更不得随意放在通风橱外面。</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3、搬运大瓶(或坛装)酸、碱或腐蚀性液体时,应特别小心,注意容器有无裂纹,外包装是否牢固,搬运时必须用手推车。</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4、下班后关窗锁门，夏天本来天气就多变，而且化验室多时化学品，有些还是强酸、强碱、毒品。离开实验室前或进入实验室前注意水，电是否安全。</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5、实验前后清洁洗手，如果，实验中途去休息喝水的时候，也要洗手，不要以为刚才的实验药品没什么毒性，因实验需要乘坐电梯上下楼时，应该摘下手套按电梯的按钮，以免对其他同学造成不必要的困扰，生命很重要，小心为妙。</a:t>
            </a:r>
            <a:endParaRPr lang="zh-CN" altLang="en-US" sz="1800" b="1" kern="1200" dirty="0">
              <a:latin typeface="+mj-ea"/>
            </a:endParaRPr>
          </a:p>
          <a:p>
            <a:pPr marL="0" indent="0">
              <a:buNone/>
            </a:pPr>
            <a:endParaRPr lang="zh-CN" altLang="en-US" sz="1200" dirty="0"/>
          </a:p>
          <a:p>
            <a:pPr marL="0" indent="0">
              <a:buNone/>
            </a:pPr>
            <a:endParaRPr lang="zh-CN" altLang="en-US"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59412271"/>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实验室的废弃物处理</a:t>
            </a:r>
          </a:p>
        </p:txBody>
      </p:sp>
      <p:sp>
        <p:nvSpPr>
          <p:cNvPr id="7" name="Rectangle 3">
            <a:extLst>
              <a:ext uri="{FF2B5EF4-FFF2-40B4-BE49-F238E27FC236}">
                <a16:creationId xmlns:a16="http://schemas.microsoft.com/office/drawing/2014/main" id="{7F1E0821-FD0D-452D-A309-1D65CB6B4C98}"/>
              </a:ext>
            </a:extLst>
          </p:cNvPr>
          <p:cNvSpPr>
            <a:spLocks noGrp="1"/>
          </p:cNvSpPr>
          <p:nvPr>
            <p:ph idx="1"/>
          </p:nvPr>
        </p:nvSpPr>
        <p:spPr>
          <a:xfrm>
            <a:off x="395313" y="629667"/>
            <a:ext cx="8208912" cy="4348623"/>
          </a:xfrm>
        </p:spPr>
        <p:txBody>
          <a:bodyPr vert="horz" wrap="square" lIns="90144" tIns="45072" rIns="90144" bIns="45072" anchor="t"/>
          <a:lstStyle/>
          <a:p>
            <a:pPr marL="0" indent="0" latinLnBrk="0">
              <a:spcBef>
                <a:spcPts val="0"/>
              </a:spcBef>
              <a:buNone/>
            </a:pPr>
            <a:r>
              <a:rPr lang="zh-CN" altLang="en-US" sz="1800" b="1" kern="1200" dirty="0">
                <a:latin typeface="+mj-ea"/>
                <a:sym typeface="+mn-ea"/>
              </a:rPr>
              <a:t>实验室废弃物按废弃物形态可以分为废液、废气、固体废物三类：</a:t>
            </a:r>
            <a:endParaRPr lang="zh-CN" altLang="en-US" sz="1800" b="1" kern="1200" dirty="0">
              <a:latin typeface="+mj-ea"/>
            </a:endParaRPr>
          </a:p>
          <a:p>
            <a:pPr marL="0" indent="0" latinLnBrk="0">
              <a:spcBef>
                <a:spcPts val="0"/>
              </a:spcBef>
              <a:buNone/>
            </a:pPr>
            <a:r>
              <a:rPr lang="zh-CN" altLang="en-US" sz="1800" b="1" kern="1200" dirty="0">
                <a:latin typeface="+mj-ea"/>
                <a:sym typeface="+mn-ea"/>
              </a:rPr>
              <a:t>(1)废液：</a:t>
            </a:r>
            <a:endParaRPr lang="zh-CN" altLang="en-US" sz="1800" b="1" kern="1200" dirty="0">
              <a:latin typeface="+mj-ea"/>
            </a:endParaRPr>
          </a:p>
          <a:p>
            <a:pPr marL="0" indent="0" latinLnBrk="0">
              <a:spcBef>
                <a:spcPts val="0"/>
              </a:spcBef>
              <a:buNone/>
            </a:pPr>
            <a:r>
              <a:rPr lang="zh-CN" altLang="en-US" sz="1800" b="1" kern="1200" dirty="0">
                <a:latin typeface="+mj-ea"/>
                <a:sym typeface="+mn-ea"/>
              </a:rPr>
              <a:t>实验室产生的废液包括化学性实验废液和一般废水；化学性实验废液来源主要有：多余的样品、标准曲线、样品分析残液、失效的贮藏液和洗液、大量洗涤水，如各种酸碱废液、含氟废液、重金属废液等。实验中以有机试剂作溶剂时，往往需要量很大，因此其排放量也十分可观。一般废水则主要来源于仪器清洗用水、实验室的清扫用水以及大量使用的洗涤用水等等。如果不能对这些废液进行妥善的处理，其将对周围的环境产生极大的不良的影响，甚至会危及到其他生物和人的生命。</a:t>
            </a:r>
            <a:endParaRPr lang="zh-CN" altLang="en-US" sz="1800" b="1" kern="1200" dirty="0">
              <a:latin typeface="+mj-ea"/>
            </a:endParaRPr>
          </a:p>
          <a:p>
            <a:pPr marL="0" indent="0" latinLnBrk="0">
              <a:spcBef>
                <a:spcPts val="0"/>
              </a:spcBef>
              <a:buNone/>
            </a:pPr>
            <a:r>
              <a:rPr lang="zh-CN" altLang="en-US" sz="1800" b="1" kern="1200" dirty="0">
                <a:latin typeface="+mj-ea"/>
                <a:sym typeface="+mn-ea"/>
              </a:rPr>
              <a:t>(2)废气：</a:t>
            </a:r>
            <a:endParaRPr lang="zh-CN" altLang="en-US" sz="1800" b="1" kern="1200" dirty="0">
              <a:latin typeface="+mj-ea"/>
            </a:endParaRPr>
          </a:p>
          <a:p>
            <a:pPr marL="0" indent="0" latinLnBrk="0">
              <a:spcBef>
                <a:spcPts val="0"/>
              </a:spcBef>
              <a:buNone/>
            </a:pPr>
            <a:r>
              <a:rPr lang="zh-CN" altLang="en-US" sz="1800" b="1" kern="1200" dirty="0">
                <a:latin typeface="+mj-ea"/>
                <a:sym typeface="+mn-ea"/>
              </a:rPr>
              <a:t>实验室在实验过程中会产生的废气主要来源于实验过程中化学试剂的挥发、分解、泄露等，而且其成分大多是易燃和有毒气体，具体包括挥发性的试剂和样品的挥发物、实验分析过程的中间产物、泄漏或排空的标准气等。依据其对人体危害的不同，可以将其具体分为两类：第一类是刺激性的有毒气体，它们通常对生物的眼睛和呼吸道黏膜有很大的刺激作用，比如常见的有氨气、二氧化硫、氯气及氟氧化物等等；第二类是可以造成人体缺氧性休克的窒息性气体，例如硫化氢、一氧化碳、甲烷、乙烯等；由于每次实验所产生的气体量不大，因此始终未能引起公众足够的重视，通常这些气体不经吸收和处理就被直接排入到空气中，形成较大的社会公害。</a:t>
            </a:r>
            <a:endParaRPr lang="zh-CN" altLang="en-US" sz="1800" b="1" kern="1200" dirty="0">
              <a:latin typeface="+mj-ea"/>
            </a:endParaRPr>
          </a:p>
          <a:p>
            <a:pPr marL="0" indent="0">
              <a:buNone/>
            </a:pPr>
            <a:endParaRPr lang="zh-CN" altLang="en-US"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26674455"/>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实验室的废弃物处理</a:t>
            </a:r>
          </a:p>
        </p:txBody>
      </p:sp>
      <p:sp>
        <p:nvSpPr>
          <p:cNvPr id="7" name="Rectangle 3">
            <a:extLst>
              <a:ext uri="{FF2B5EF4-FFF2-40B4-BE49-F238E27FC236}">
                <a16:creationId xmlns:a16="http://schemas.microsoft.com/office/drawing/2014/main" id="{7F1E0821-FD0D-452D-A309-1D65CB6B4C98}"/>
              </a:ext>
            </a:extLst>
          </p:cNvPr>
          <p:cNvSpPr>
            <a:spLocks noGrp="1"/>
          </p:cNvSpPr>
          <p:nvPr>
            <p:ph idx="1"/>
          </p:nvPr>
        </p:nvSpPr>
        <p:spPr>
          <a:xfrm>
            <a:off x="365297" y="879873"/>
            <a:ext cx="8208912" cy="2160240"/>
          </a:xfrm>
        </p:spPr>
        <p:txBody>
          <a:bodyPr vert="horz" wrap="square" lIns="90144" tIns="45072" rIns="90144" bIns="45072" anchor="t"/>
          <a:lstStyle/>
          <a:p>
            <a:pPr marL="0" indent="0" latinLnBrk="0">
              <a:spcBef>
                <a:spcPts val="0"/>
              </a:spcBef>
              <a:buNone/>
            </a:pPr>
            <a:r>
              <a:rPr lang="zh-CN" altLang="en-US" sz="1800" b="1" kern="1200" dirty="0">
                <a:latin typeface="+mj-ea"/>
                <a:sym typeface="+mn-ea"/>
              </a:rPr>
              <a:t>(3)固体废弃物：</a:t>
            </a:r>
            <a:endParaRPr lang="zh-CN" altLang="en-US" sz="1800" b="1" kern="1200" dirty="0">
              <a:latin typeface="+mj-ea"/>
            </a:endParaRPr>
          </a:p>
          <a:p>
            <a:pPr marL="0" indent="0" latinLnBrk="0">
              <a:spcBef>
                <a:spcPts val="0"/>
              </a:spcBef>
              <a:buNone/>
            </a:pPr>
            <a:r>
              <a:rPr lang="zh-CN" altLang="en-US" sz="1800" b="1" kern="1200" dirty="0">
                <a:latin typeface="+mj-ea"/>
                <a:sym typeface="+mn-ea"/>
              </a:rPr>
              <a:t>实验室所产生的固体废物包括残留的固体试剂、多余固体试剂、沉淀絮凝反应所产生的沉淀残渣、消耗和破损的实验用品(如，玻璃器皿、包装材料等)、残留的或失效的固体化学试剂。另外，还会有纸张等的办公耗材和实验室的常用滤纸等。这些固体的废弃物有复杂的组成，对环境的危害较大，尤其是一些过期失效化学药剂。若将这些固体废弃物随意排放，一旦混入居民环境，会对居民的生活环境和生命健康造成巨大威胁。</a:t>
            </a:r>
            <a:endParaRPr lang="zh-CN" altLang="en-US" sz="1800" b="1" kern="1200" dirty="0">
              <a:latin typeface="+mj-ea"/>
            </a:endParaRPr>
          </a:p>
          <a:p>
            <a:pPr marL="0" indent="0">
              <a:buNone/>
            </a:pPr>
            <a:endParaRPr lang="zh-CN" altLang="en-US" sz="1200" dirty="0">
              <a:latin typeface="微软雅黑" panose="020B0503020204020204" pitchFamily="34" charset="-122"/>
              <a:ea typeface="微软雅黑" panose="020B0503020204020204" pitchFamily="34" charset="-122"/>
            </a:endParaRPr>
          </a:p>
        </p:txBody>
      </p:sp>
      <p:pic>
        <p:nvPicPr>
          <p:cNvPr id="6" name="图片 7" descr="P1020384.JPG">
            <a:extLst>
              <a:ext uri="{FF2B5EF4-FFF2-40B4-BE49-F238E27FC236}">
                <a16:creationId xmlns:a16="http://schemas.microsoft.com/office/drawing/2014/main" id="{2F9DAC8D-4DE6-44DA-8318-45B949A1D50F}"/>
              </a:ext>
            </a:extLst>
          </p:cNvPr>
          <p:cNvPicPr>
            <a:picLocks noChangeAspect="1"/>
          </p:cNvPicPr>
          <p:nvPr/>
        </p:nvPicPr>
        <p:blipFill>
          <a:blip r:embed="rId3"/>
          <a:srcRect l="18185" t="8853" r="21802" b="23022"/>
          <a:stretch>
            <a:fillRect/>
          </a:stretch>
        </p:blipFill>
        <p:spPr>
          <a:xfrm>
            <a:off x="2494135" y="3040113"/>
            <a:ext cx="4011268" cy="26642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53867812"/>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实验室的废弃物处理</a:t>
            </a:r>
          </a:p>
        </p:txBody>
      </p:sp>
      <p:sp>
        <p:nvSpPr>
          <p:cNvPr id="2" name="文本框 1">
            <a:extLst>
              <a:ext uri="{FF2B5EF4-FFF2-40B4-BE49-F238E27FC236}">
                <a16:creationId xmlns:a16="http://schemas.microsoft.com/office/drawing/2014/main" id="{6798B8B3-F72B-4BBD-82F8-C2E1EB7FABC9}"/>
              </a:ext>
            </a:extLst>
          </p:cNvPr>
          <p:cNvSpPr txBox="1"/>
          <p:nvPr/>
        </p:nvSpPr>
        <p:spPr>
          <a:xfrm>
            <a:off x="3131617" y="845691"/>
            <a:ext cx="2510705" cy="461665"/>
          </a:xfrm>
          <a:prstGeom prst="rect">
            <a:avLst/>
          </a:prstGeom>
          <a:noFill/>
        </p:spPr>
        <p:txBody>
          <a:bodyPr wrap="square" rtlCol="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实验室废液处理</a:t>
            </a:r>
          </a:p>
        </p:txBody>
      </p:sp>
      <p:sp>
        <p:nvSpPr>
          <p:cNvPr id="7" name="Rectangle 3">
            <a:extLst>
              <a:ext uri="{FF2B5EF4-FFF2-40B4-BE49-F238E27FC236}">
                <a16:creationId xmlns:a16="http://schemas.microsoft.com/office/drawing/2014/main" id="{7F1E0821-FD0D-452D-A309-1D65CB6B4C98}"/>
              </a:ext>
            </a:extLst>
          </p:cNvPr>
          <p:cNvSpPr>
            <a:spLocks noGrp="1"/>
          </p:cNvSpPr>
          <p:nvPr>
            <p:ph idx="1"/>
          </p:nvPr>
        </p:nvSpPr>
        <p:spPr>
          <a:xfrm>
            <a:off x="395313" y="1356040"/>
            <a:ext cx="8208912" cy="4348623"/>
          </a:xfrm>
        </p:spPr>
        <p:txBody>
          <a:bodyPr vert="horz" wrap="square" lIns="90144" tIns="45072" rIns="90144" bIns="45072" anchor="t"/>
          <a:lstStyle/>
          <a:p>
            <a:pPr marL="0" indent="0" latinLnBrk="0">
              <a:spcBef>
                <a:spcPts val="0"/>
              </a:spcBef>
              <a:buNone/>
            </a:pPr>
            <a:r>
              <a:rPr lang="zh-CN" altLang="en-US" sz="1800" b="1" kern="1200" dirty="0">
                <a:latin typeface="+mj-ea"/>
                <a:sym typeface="+mn-ea"/>
              </a:rPr>
              <a:t>1、根据废弃物的种类、特性，配备不同规格、洁净的容器，避免交叉反应产生污染。</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2、废液严禁混合储存，以免产生新的有害物质或其他事故，如含氰化物废液中严禁混入酸、含铬酸的废液里严禁混入有机废液等。</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3、废液应用密闭容器收集，防止挥发性溶剂的逸出。</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4、收集废弃物的容器上应标明种类、成分、收集时间，并赋予明确的标记。</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5、废弃物要放在指定的场所，应避光远离热源，以免加速其化学反应，且储存时间不宜过长。</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6、收集者应记录各实验室收集的废弃物的种类、数量、时间，交由学校一级处理系统进行处理，或委托具有危险废弃物的处理资质的单位进行清运和处置。</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7、废液的组成不同，在处理过程中，往往伴随着产生有毒气体以及发热、爆炸等危险，因此，处理前必须充分了解废液的性质，然后分别加入少量所需添加的药品，同时，必须边注意观察边进行操作。</a:t>
            </a:r>
            <a:endParaRPr lang="zh-CN" altLang="en-US" sz="1800" b="1" kern="1200" dirty="0">
              <a:latin typeface="+mj-ea"/>
            </a:endParaRPr>
          </a:p>
          <a:p>
            <a:pPr marL="0" indent="0">
              <a:buNone/>
            </a:pPr>
            <a:endParaRPr lang="zh-CN" altLang="en-US"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54564590"/>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实验室的废弃物处理</a:t>
            </a:r>
          </a:p>
        </p:txBody>
      </p:sp>
      <p:sp>
        <p:nvSpPr>
          <p:cNvPr id="2" name="文本框 1">
            <a:extLst>
              <a:ext uri="{FF2B5EF4-FFF2-40B4-BE49-F238E27FC236}">
                <a16:creationId xmlns:a16="http://schemas.microsoft.com/office/drawing/2014/main" id="{6798B8B3-F72B-4BBD-82F8-C2E1EB7FABC9}"/>
              </a:ext>
            </a:extLst>
          </p:cNvPr>
          <p:cNvSpPr txBox="1"/>
          <p:nvPr/>
        </p:nvSpPr>
        <p:spPr>
          <a:xfrm>
            <a:off x="3131617" y="845691"/>
            <a:ext cx="2510705" cy="461665"/>
          </a:xfrm>
          <a:prstGeom prst="rect">
            <a:avLst/>
          </a:prstGeom>
          <a:noFill/>
        </p:spPr>
        <p:txBody>
          <a:bodyPr wrap="square" rtlCol="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实验室废液处理</a:t>
            </a:r>
          </a:p>
        </p:txBody>
      </p:sp>
      <p:sp>
        <p:nvSpPr>
          <p:cNvPr id="7" name="Rectangle 3">
            <a:extLst>
              <a:ext uri="{FF2B5EF4-FFF2-40B4-BE49-F238E27FC236}">
                <a16:creationId xmlns:a16="http://schemas.microsoft.com/office/drawing/2014/main" id="{7F1E0821-FD0D-452D-A309-1D65CB6B4C98}"/>
              </a:ext>
            </a:extLst>
          </p:cNvPr>
          <p:cNvSpPr>
            <a:spLocks noGrp="1"/>
          </p:cNvSpPr>
          <p:nvPr>
            <p:ph idx="1"/>
          </p:nvPr>
        </p:nvSpPr>
        <p:spPr>
          <a:xfrm>
            <a:off x="395313" y="1356040"/>
            <a:ext cx="8208912" cy="4348623"/>
          </a:xfrm>
        </p:spPr>
        <p:txBody>
          <a:bodyPr vert="horz" wrap="square" lIns="90144" tIns="45072" rIns="90144" bIns="45072" anchor="t"/>
          <a:lstStyle/>
          <a:p>
            <a:pPr marL="0" indent="0" latinLnBrk="0">
              <a:spcBef>
                <a:spcPts val="0"/>
              </a:spcBef>
              <a:buNone/>
            </a:pPr>
            <a:r>
              <a:rPr lang="zh-CN" altLang="en-US" sz="1800" b="1" kern="1200" dirty="0">
                <a:latin typeface="+mj-ea"/>
                <a:sym typeface="+mn-ea"/>
              </a:rPr>
              <a:t>8、含有铬离子、螯合物之类物质的废液，只加入一种消除药品有时不能把它处理完全，因此，要采取适当的措施，注意防止一部分还未处理的有害物质直接排放出去。</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9、对于为了分解氰基而加入次氯酸钠，以致产生游离氯，以及由于用硫化物沉淀法处理废液而生成水溶性的硫化物的情况，其处理后的废水往往有害，因此必须对他们进行再处理。</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10、粘附有害物质的滤纸、包药纸、棉纸、废活性炭及塑料容器等东西，不能丢入垃圾箱内，要分类收集，加以焚烧或其他适当的处理，然后保管好残渣。</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11、处理废液时，为了节约处理所用的药品，可将废铬酸混合液用于分解有机物，以及将废酸、废碱互相混合。</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12、尽量利用无害或易于处理的代用品，代替铬酸混合液等会排出有害废液的药品。</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13、对甲醇、乙醇、丙酮及苯之类用量较大的溶剂，原则上要回收利用，将其残渣加以处理。</a:t>
            </a:r>
            <a:endParaRPr lang="zh-CN" altLang="en-US" sz="1800" b="1" kern="1200" dirty="0">
              <a:latin typeface="+mj-ea"/>
            </a:endParaRPr>
          </a:p>
          <a:p>
            <a:pPr marL="0" indent="0" latinLnBrk="0">
              <a:lnSpc>
                <a:spcPct val="150000"/>
              </a:lnSpc>
              <a:spcBef>
                <a:spcPts val="0"/>
              </a:spcBef>
              <a:buNone/>
            </a:pPr>
            <a:endParaRPr lang="zh-CN" altLang="en-US" sz="1800" b="1" kern="1200" dirty="0">
              <a:latin typeface="+mj-ea"/>
            </a:endParaRPr>
          </a:p>
          <a:p>
            <a:pPr marL="0" indent="0">
              <a:buNone/>
            </a:pPr>
            <a:endParaRPr lang="zh-CN" altLang="en-US"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84759642"/>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实验室的废弃物处理</a:t>
            </a:r>
          </a:p>
        </p:txBody>
      </p:sp>
      <p:sp>
        <p:nvSpPr>
          <p:cNvPr id="2" name="文本框 1">
            <a:extLst>
              <a:ext uri="{FF2B5EF4-FFF2-40B4-BE49-F238E27FC236}">
                <a16:creationId xmlns:a16="http://schemas.microsoft.com/office/drawing/2014/main" id="{6798B8B3-F72B-4BBD-82F8-C2E1EB7FABC9}"/>
              </a:ext>
            </a:extLst>
          </p:cNvPr>
          <p:cNvSpPr txBox="1"/>
          <p:nvPr/>
        </p:nvSpPr>
        <p:spPr>
          <a:xfrm>
            <a:off x="2987601" y="823228"/>
            <a:ext cx="3259509" cy="461665"/>
          </a:xfrm>
          <a:prstGeom prst="rect">
            <a:avLst/>
          </a:prstGeom>
          <a:noFill/>
        </p:spPr>
        <p:txBody>
          <a:bodyPr wrap="square" rtlCol="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实验室固体废弃物处理</a:t>
            </a:r>
          </a:p>
        </p:txBody>
      </p:sp>
      <p:sp>
        <p:nvSpPr>
          <p:cNvPr id="7" name="Rectangle 3">
            <a:extLst>
              <a:ext uri="{FF2B5EF4-FFF2-40B4-BE49-F238E27FC236}">
                <a16:creationId xmlns:a16="http://schemas.microsoft.com/office/drawing/2014/main" id="{7F1E0821-FD0D-452D-A309-1D65CB6B4C98}"/>
              </a:ext>
            </a:extLst>
          </p:cNvPr>
          <p:cNvSpPr>
            <a:spLocks noGrp="1"/>
          </p:cNvSpPr>
          <p:nvPr>
            <p:ph idx="1"/>
          </p:nvPr>
        </p:nvSpPr>
        <p:spPr>
          <a:xfrm>
            <a:off x="395313" y="1356040"/>
            <a:ext cx="8208912" cy="4348623"/>
          </a:xfrm>
        </p:spPr>
        <p:txBody>
          <a:bodyPr vert="horz" wrap="square" lIns="90144" tIns="45072" rIns="90144" bIns="45072" anchor="t"/>
          <a:lstStyle/>
          <a:p>
            <a:pPr marL="0" indent="0" latinLnBrk="0">
              <a:spcBef>
                <a:spcPts val="0"/>
              </a:spcBef>
              <a:buNone/>
            </a:pPr>
            <a:r>
              <a:rPr lang="zh-CN" altLang="en-US" sz="1800" b="1" kern="1200" dirty="0">
                <a:latin typeface="+mj-ea"/>
                <a:sym typeface="+mn-ea"/>
              </a:rPr>
              <a:t>实验室的固体废弃物处理技术涉及到物理学、生物学、化学、机械工程等许多学科，依据原理的不同，主要处理技术可以分成有如下几方面：</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一、对固体废弃物的预处理：</a:t>
            </a:r>
            <a:endParaRPr lang="zh-CN" altLang="en-US" sz="1800" b="1" kern="1200" dirty="0">
              <a:latin typeface="+mj-ea"/>
            </a:endParaRPr>
          </a:p>
          <a:p>
            <a:pPr marL="0" indent="0" latinLnBrk="0">
              <a:spcBef>
                <a:spcPts val="0"/>
              </a:spcBef>
              <a:buNone/>
            </a:pPr>
            <a:r>
              <a:rPr lang="zh-CN" altLang="en-US" sz="1800" b="1" kern="1200" dirty="0">
                <a:latin typeface="+mj-ea"/>
                <a:sym typeface="+mn-ea"/>
              </a:rPr>
              <a:t>由于固体废弃物难处理的特点，在对其进行进一步的综合利用和最终的处理之前，通常都需要先对其实行预处理。固体废弃物的预处理一般包括固体废弃物的筛分、破碎、压缩、粉磨等程序。</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二、物理法处理固体废弃物：</a:t>
            </a:r>
            <a:endParaRPr lang="zh-CN" altLang="en-US" sz="1800" b="1" kern="1200" dirty="0">
              <a:latin typeface="+mj-ea"/>
            </a:endParaRPr>
          </a:p>
          <a:p>
            <a:pPr marL="0" indent="0" latinLnBrk="0">
              <a:spcBef>
                <a:spcPts val="0"/>
              </a:spcBef>
              <a:buNone/>
            </a:pPr>
            <a:r>
              <a:rPr lang="zh-CN" altLang="en-US" sz="1800" b="1" kern="1200" dirty="0">
                <a:latin typeface="+mj-ea"/>
                <a:sym typeface="+mn-ea"/>
              </a:rPr>
              <a:t>指的是通过利用固体废弃物物理和其物理化学性质，用合适的方法从其中分选或者分离出有用和有害的固体物质。常用的分选方法有：重力分选、电力分选、磁力分选、弹道分选、光电分选、浮选和摩擦分选等。</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三、化学法处理固体废弃物：</a:t>
            </a:r>
            <a:endParaRPr lang="zh-CN" altLang="en-US" sz="1800" b="1" kern="1200" dirty="0">
              <a:latin typeface="+mj-ea"/>
            </a:endParaRPr>
          </a:p>
          <a:p>
            <a:pPr marL="0" indent="0" latinLnBrk="0">
              <a:spcBef>
                <a:spcPts val="0"/>
              </a:spcBef>
              <a:buNone/>
            </a:pPr>
            <a:r>
              <a:rPr lang="zh-CN" altLang="en-US" sz="1800" b="1" kern="1200" dirty="0">
                <a:latin typeface="+mj-ea"/>
                <a:sym typeface="+mn-ea"/>
              </a:rPr>
              <a:t>指的是通过让固体废弃物发生一系列的化学变化，进而可以转换成能够回收的有用物质或能源。常见的化学处理方法包括煅烧、焙烧、烧结、热分解、溶剂浸出、电力辐射、焚烧等。</a:t>
            </a:r>
            <a:endParaRPr lang="zh-CN" altLang="en-US" sz="1800" b="1" kern="1200" dirty="0">
              <a:latin typeface="+mj-ea"/>
            </a:endParaRPr>
          </a:p>
        </p:txBody>
      </p:sp>
    </p:spTree>
    <p:extLst>
      <p:ext uri="{BB962C8B-B14F-4D97-AF65-F5344CB8AC3E}">
        <p14:creationId xmlns:p14="http://schemas.microsoft.com/office/powerpoint/2010/main" val="2182815252"/>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实验室的废弃物处理</a:t>
            </a:r>
          </a:p>
        </p:txBody>
      </p:sp>
      <p:sp>
        <p:nvSpPr>
          <p:cNvPr id="2" name="文本框 1">
            <a:extLst>
              <a:ext uri="{FF2B5EF4-FFF2-40B4-BE49-F238E27FC236}">
                <a16:creationId xmlns:a16="http://schemas.microsoft.com/office/drawing/2014/main" id="{6798B8B3-F72B-4BBD-82F8-C2E1EB7FABC9}"/>
              </a:ext>
            </a:extLst>
          </p:cNvPr>
          <p:cNvSpPr txBox="1"/>
          <p:nvPr/>
        </p:nvSpPr>
        <p:spPr>
          <a:xfrm>
            <a:off x="2987601" y="823228"/>
            <a:ext cx="3259509" cy="461665"/>
          </a:xfrm>
          <a:prstGeom prst="rect">
            <a:avLst/>
          </a:prstGeom>
          <a:noFill/>
        </p:spPr>
        <p:txBody>
          <a:bodyPr wrap="square" rtlCol="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实验室固体废弃物处理</a:t>
            </a:r>
          </a:p>
        </p:txBody>
      </p:sp>
      <p:sp>
        <p:nvSpPr>
          <p:cNvPr id="7" name="Rectangle 3">
            <a:extLst>
              <a:ext uri="{FF2B5EF4-FFF2-40B4-BE49-F238E27FC236}">
                <a16:creationId xmlns:a16="http://schemas.microsoft.com/office/drawing/2014/main" id="{7F1E0821-FD0D-452D-A309-1D65CB6B4C98}"/>
              </a:ext>
            </a:extLst>
          </p:cNvPr>
          <p:cNvSpPr>
            <a:spLocks noGrp="1"/>
          </p:cNvSpPr>
          <p:nvPr>
            <p:ph idx="1"/>
          </p:nvPr>
        </p:nvSpPr>
        <p:spPr>
          <a:xfrm>
            <a:off x="395313" y="1356040"/>
            <a:ext cx="4380900" cy="2658003"/>
          </a:xfrm>
        </p:spPr>
        <p:txBody>
          <a:bodyPr vert="horz" wrap="square" lIns="90144" tIns="45072" rIns="90144" bIns="45072" anchor="t"/>
          <a:lstStyle/>
          <a:p>
            <a:pPr marL="0" indent="0" latinLnBrk="0">
              <a:spcBef>
                <a:spcPts val="0"/>
              </a:spcBef>
              <a:buNone/>
            </a:pPr>
            <a:r>
              <a:rPr lang="zh-CN" altLang="en-US" sz="1800" b="1" kern="1200" dirty="0">
                <a:latin typeface="+mj-ea"/>
                <a:sym typeface="+mn-ea"/>
              </a:rPr>
              <a:t>四、生物法处理固体废弃物：</a:t>
            </a:r>
            <a:endParaRPr lang="zh-CN" altLang="en-US" sz="1800" b="1" kern="1200" dirty="0">
              <a:latin typeface="+mj-ea"/>
            </a:endParaRPr>
          </a:p>
          <a:p>
            <a:pPr marL="0" indent="0" latinLnBrk="0">
              <a:spcBef>
                <a:spcPts val="0"/>
              </a:spcBef>
              <a:buNone/>
            </a:pPr>
            <a:r>
              <a:rPr lang="zh-CN" altLang="en-US" sz="1800" b="1" kern="1200" dirty="0">
                <a:latin typeface="+mj-ea"/>
                <a:sym typeface="+mn-ea"/>
              </a:rPr>
              <a:t>指的是利用微生物的作用来处理固体废弃物。此方法的基本原理是利用微生物本身的生物-化学作用，使复杂的有机物分解成为简单的物质，使有毒的物质转化成为无毒的物质。常见的生物处理法有沼气发酵和堆肥。</a:t>
            </a:r>
            <a:endParaRPr lang="en-US" altLang="zh-CN" sz="1800" b="1" kern="1200" dirty="0">
              <a:latin typeface="+mj-ea"/>
              <a:sym typeface="+mn-ea"/>
            </a:endParaRPr>
          </a:p>
          <a:p>
            <a:pPr marL="0" indent="0" latinLnBrk="0">
              <a:spcBef>
                <a:spcPts val="0"/>
              </a:spcBef>
              <a:buNone/>
            </a:pPr>
            <a:endParaRPr lang="zh-CN" altLang="en-US" sz="800" b="1" kern="1200" dirty="0">
              <a:latin typeface="+mj-ea"/>
            </a:endParaRPr>
          </a:p>
          <a:p>
            <a:pPr marL="0" indent="0" latinLnBrk="0">
              <a:spcBef>
                <a:spcPts val="0"/>
              </a:spcBef>
              <a:buNone/>
            </a:pPr>
            <a:r>
              <a:rPr lang="zh-CN" altLang="en-US" sz="1800" b="1" kern="1200" dirty="0">
                <a:latin typeface="+mj-ea"/>
                <a:sym typeface="+mn-ea"/>
              </a:rPr>
              <a:t>五、固体废弃物的最终处理：</a:t>
            </a:r>
            <a:endParaRPr lang="zh-CN" altLang="en-US" sz="1800" b="1" kern="1200" dirty="0">
              <a:latin typeface="+mj-ea"/>
            </a:endParaRPr>
          </a:p>
          <a:p>
            <a:pPr marL="0" indent="0" latinLnBrk="0">
              <a:spcBef>
                <a:spcPts val="0"/>
              </a:spcBef>
              <a:buNone/>
            </a:pPr>
            <a:r>
              <a:rPr lang="zh-CN" altLang="en-US" sz="1800" b="1" kern="1200" dirty="0">
                <a:latin typeface="+mj-ea"/>
                <a:sym typeface="+mn-ea"/>
              </a:rPr>
              <a:t>指的是对于没有任何利用价值的有毒害固体废弃物，就需要进行最终处理。常见的最终处理的方法有焚化法、掩埋法、海洋投弃法等。但是，固体废弃物在掩埋和投弃入海洋之前都需要进行无害化的处理，而且深埋在远离人类聚集的指定的地点，并要对掩埋地点做下记录。</a:t>
            </a:r>
            <a:endParaRPr lang="zh-CN" altLang="en-US" sz="1800" b="1" kern="1200" dirty="0">
              <a:latin typeface="+mj-ea"/>
            </a:endParaRPr>
          </a:p>
          <a:p>
            <a:pPr marL="0" indent="0" latinLnBrk="0">
              <a:spcBef>
                <a:spcPts val="0"/>
              </a:spcBef>
              <a:buNone/>
            </a:pPr>
            <a:endParaRPr lang="zh-CN" altLang="en-US" sz="1800" b="1" kern="1200" dirty="0">
              <a:latin typeface="+mj-ea"/>
            </a:endParaRPr>
          </a:p>
        </p:txBody>
      </p:sp>
      <p:pic>
        <p:nvPicPr>
          <p:cNvPr id="4" name="图片 3">
            <a:extLst>
              <a:ext uri="{FF2B5EF4-FFF2-40B4-BE49-F238E27FC236}">
                <a16:creationId xmlns:a16="http://schemas.microsoft.com/office/drawing/2014/main" id="{5322C20F-63F7-49EC-9B48-869BAB2741E7}"/>
              </a:ext>
            </a:extLst>
          </p:cNvPr>
          <p:cNvPicPr>
            <a:picLocks noChangeAspect="1"/>
          </p:cNvPicPr>
          <p:nvPr/>
        </p:nvPicPr>
        <p:blipFill rotWithShape="1">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t="5683" b="6880"/>
          <a:stretch/>
        </p:blipFill>
        <p:spPr>
          <a:xfrm>
            <a:off x="4794279" y="2191624"/>
            <a:ext cx="3828012" cy="2535999"/>
          </a:xfrm>
          <a:prstGeom prst="rect">
            <a:avLst/>
          </a:prstGeom>
        </p:spPr>
      </p:pic>
    </p:spTree>
    <p:extLst>
      <p:ext uri="{BB962C8B-B14F-4D97-AF65-F5344CB8AC3E}">
        <p14:creationId xmlns:p14="http://schemas.microsoft.com/office/powerpoint/2010/main" val="1475222877"/>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reeform 5">
            <a:extLst>
              <a:ext uri="{FF2B5EF4-FFF2-40B4-BE49-F238E27FC236}">
                <a16:creationId xmlns:a16="http://schemas.microsoft.com/office/drawing/2014/main" id="{44F09B78-A9D7-430F-8446-06A29D85E568}"/>
              </a:ext>
            </a:extLst>
          </p:cNvPr>
          <p:cNvSpPr>
            <a:spLocks/>
          </p:cNvSpPr>
          <p:nvPr/>
        </p:nvSpPr>
        <p:spPr bwMode="auto">
          <a:xfrm>
            <a:off x="2792517" y="1966938"/>
            <a:ext cx="6207022" cy="2077988"/>
          </a:xfrm>
          <a:custGeom>
            <a:avLst/>
            <a:gdLst>
              <a:gd name="T0" fmla="*/ 2147483646 w 11039"/>
              <a:gd name="T1" fmla="*/ 0 h 3662"/>
              <a:gd name="T2" fmla="*/ 2147483646 w 11039"/>
              <a:gd name="T3" fmla="*/ 0 h 3662"/>
              <a:gd name="T4" fmla="*/ 2147483646 w 11039"/>
              <a:gd name="T5" fmla="*/ 2147483646 h 3662"/>
              <a:gd name="T6" fmla="*/ 0 w 11039"/>
              <a:gd name="T7" fmla="*/ 2147483646 h 3662"/>
              <a:gd name="T8" fmla="*/ 2147483646 w 11039"/>
              <a:gd name="T9" fmla="*/ 0 h 36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39" h="3662">
                <a:moveTo>
                  <a:pt x="1136" y="0"/>
                </a:moveTo>
                <a:lnTo>
                  <a:pt x="11039" y="0"/>
                </a:lnTo>
                <a:lnTo>
                  <a:pt x="11039" y="3662"/>
                </a:lnTo>
                <a:lnTo>
                  <a:pt x="0" y="3662"/>
                </a:lnTo>
                <a:lnTo>
                  <a:pt x="1136"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8195" name="Freeform 6">
            <a:extLst>
              <a:ext uri="{FF2B5EF4-FFF2-40B4-BE49-F238E27FC236}">
                <a16:creationId xmlns:a16="http://schemas.microsoft.com/office/drawing/2014/main" id="{7BFF4E4B-36E4-4BD4-B546-045890379822}"/>
              </a:ext>
            </a:extLst>
          </p:cNvPr>
          <p:cNvSpPr>
            <a:spLocks/>
          </p:cNvSpPr>
          <p:nvPr/>
        </p:nvSpPr>
        <p:spPr bwMode="auto">
          <a:xfrm>
            <a:off x="0" y="1966938"/>
            <a:ext cx="3355939" cy="2077988"/>
          </a:xfrm>
          <a:custGeom>
            <a:avLst/>
            <a:gdLst>
              <a:gd name="T0" fmla="*/ 2147483646 w 5970"/>
              <a:gd name="T1" fmla="*/ 0 h 3662"/>
              <a:gd name="T2" fmla="*/ 2147483646 w 5970"/>
              <a:gd name="T3" fmla="*/ 2147483646 h 3662"/>
              <a:gd name="T4" fmla="*/ 0 w 5970"/>
              <a:gd name="T5" fmla="*/ 2147483646 h 3662"/>
              <a:gd name="T6" fmla="*/ 2147483646 w 5970"/>
              <a:gd name="T7" fmla="*/ 0 h 3662"/>
              <a:gd name="T8" fmla="*/ 2147483646 w 5970"/>
              <a:gd name="T9" fmla="*/ 0 h 36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70" h="3662">
                <a:moveTo>
                  <a:pt x="5970" y="0"/>
                </a:moveTo>
                <a:lnTo>
                  <a:pt x="4846" y="3662"/>
                </a:lnTo>
                <a:lnTo>
                  <a:pt x="0" y="3662"/>
                </a:lnTo>
                <a:lnTo>
                  <a:pt x="3" y="0"/>
                </a:lnTo>
                <a:lnTo>
                  <a:pt x="597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8196" name="TextBox 10">
            <a:extLst>
              <a:ext uri="{FF2B5EF4-FFF2-40B4-BE49-F238E27FC236}">
                <a16:creationId xmlns:a16="http://schemas.microsoft.com/office/drawing/2014/main" id="{0E0A2D3C-DFAA-4013-BEF3-FBEA0BBBD029}"/>
              </a:ext>
            </a:extLst>
          </p:cNvPr>
          <p:cNvSpPr txBox="1">
            <a:spLocks noChangeArrowheads="1"/>
          </p:cNvSpPr>
          <p:nvPr/>
        </p:nvSpPr>
        <p:spPr bwMode="auto">
          <a:xfrm>
            <a:off x="3412163" y="2687322"/>
            <a:ext cx="561379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4000" b="1" dirty="0">
                <a:solidFill>
                  <a:srgbClr val="FFFFFF"/>
                </a:solidFill>
                <a:latin typeface="微软雅黑" panose="020B0503020204020204" pitchFamily="34" charset="-122"/>
                <a:ea typeface="宋体" panose="02010600030101010101" pitchFamily="2" charset="-122"/>
              </a:rPr>
              <a:t>我们身边的实验室安全</a:t>
            </a:r>
          </a:p>
        </p:txBody>
      </p:sp>
      <p:sp>
        <p:nvSpPr>
          <p:cNvPr id="12" name="TextBox 11">
            <a:extLst>
              <a:ext uri="{FF2B5EF4-FFF2-40B4-BE49-F238E27FC236}">
                <a16:creationId xmlns:a16="http://schemas.microsoft.com/office/drawing/2014/main" id="{DCFFC708-912F-47A9-B856-AEB20D976211}"/>
              </a:ext>
            </a:extLst>
          </p:cNvPr>
          <p:cNvSpPr txBox="1"/>
          <p:nvPr/>
        </p:nvSpPr>
        <p:spPr>
          <a:xfrm>
            <a:off x="1420857" y="1966938"/>
            <a:ext cx="1345240" cy="2352054"/>
          </a:xfrm>
          <a:prstGeom prst="rect">
            <a:avLst/>
          </a:prstGeom>
          <a:noFill/>
        </p:spPr>
        <p:txBody>
          <a:bodyPr wrap="none">
            <a:spAutoFit/>
          </a:bodyPr>
          <a:lstStyle/>
          <a:p>
            <a:pPr eaLnBrk="1" hangingPunct="1">
              <a:buFont typeface="Arial" pitchFamily="34" charset="0"/>
              <a:buNone/>
              <a:defRPr/>
            </a:pPr>
            <a:r>
              <a:rPr lang="en-US" altLang="zh-CN" sz="14684" b="1" dirty="0">
                <a:solidFill>
                  <a:schemeClr val="accent2"/>
                </a:solidFill>
                <a:latin typeface="+mj-ea"/>
                <a:ea typeface="+mj-ea"/>
              </a:rPr>
              <a:t>4</a:t>
            </a:r>
            <a:endParaRPr lang="zh-CN" altLang="en-US" sz="14684" b="1" dirty="0">
              <a:solidFill>
                <a:schemeClr val="accent2"/>
              </a:solidFill>
              <a:latin typeface="+mj-ea"/>
              <a:ea typeface="+mj-ea"/>
            </a:endParaRPr>
          </a:p>
        </p:txBody>
      </p:sp>
      <p:sp>
        <p:nvSpPr>
          <p:cNvPr id="8198" name="TextBox 13">
            <a:extLst>
              <a:ext uri="{FF2B5EF4-FFF2-40B4-BE49-F238E27FC236}">
                <a16:creationId xmlns:a16="http://schemas.microsoft.com/office/drawing/2014/main" id="{C56DC811-AAE1-4C18-9411-9857C15C7A57}"/>
              </a:ext>
            </a:extLst>
          </p:cNvPr>
          <p:cNvSpPr txBox="1">
            <a:spLocks noChangeArrowheads="1"/>
          </p:cNvSpPr>
          <p:nvPr/>
        </p:nvSpPr>
        <p:spPr bwMode="auto">
          <a:xfrm>
            <a:off x="814094" y="3336254"/>
            <a:ext cx="809837" cy="50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656">
                <a:solidFill>
                  <a:schemeClr val="accent2"/>
                </a:solidFill>
                <a:ea typeface="宋体" panose="02010600030101010101" pitchFamily="2" charset="-122"/>
              </a:rPr>
              <a:t>Part</a:t>
            </a:r>
            <a:endParaRPr lang="zh-CN" altLang="en-US" sz="2656">
              <a:solidFill>
                <a:schemeClr val="accent2"/>
              </a:solidFill>
              <a:ea typeface="宋体" panose="02010600030101010101" pitchFamily="2" charset="-122"/>
            </a:endParaRPr>
          </a:p>
        </p:txBody>
      </p:sp>
    </p:spTree>
    <p:extLst>
      <p:ext uri="{BB962C8B-B14F-4D97-AF65-F5344CB8AC3E}">
        <p14:creationId xmlns:p14="http://schemas.microsoft.com/office/powerpoint/2010/main" val="2043134923"/>
      </p:ext>
    </p:extLst>
  </p:cSld>
  <p:clrMapOvr>
    <a:masterClrMapping/>
  </p:clrMapOvr>
  <p:transition spd="slow" advTm="5220">
    <p:cove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日常注意的实验室操作</a:t>
            </a:r>
          </a:p>
        </p:txBody>
      </p:sp>
      <p:sp>
        <p:nvSpPr>
          <p:cNvPr id="7" name="Rectangle 3">
            <a:extLst>
              <a:ext uri="{FF2B5EF4-FFF2-40B4-BE49-F238E27FC236}">
                <a16:creationId xmlns:a16="http://schemas.microsoft.com/office/drawing/2014/main" id="{7F1E0821-FD0D-452D-A309-1D65CB6B4C98}"/>
              </a:ext>
            </a:extLst>
          </p:cNvPr>
          <p:cNvSpPr>
            <a:spLocks noGrp="1"/>
          </p:cNvSpPr>
          <p:nvPr>
            <p:ph idx="1"/>
          </p:nvPr>
        </p:nvSpPr>
        <p:spPr>
          <a:xfrm>
            <a:off x="365297" y="879873"/>
            <a:ext cx="8208912" cy="2160240"/>
          </a:xfrm>
        </p:spPr>
        <p:txBody>
          <a:bodyPr vert="horz" wrap="square" lIns="90144" tIns="45072" rIns="90144" bIns="45072" anchor="t"/>
          <a:lstStyle/>
          <a:p>
            <a:pPr>
              <a:buFont typeface="Wingdings" panose="05000000000000000000" pitchFamily="2" charset="2"/>
              <a:buChar char="u"/>
            </a:pPr>
            <a:r>
              <a:rPr lang="zh-CN" altLang="en-US" sz="1800" b="1" kern="1200" dirty="0">
                <a:latin typeface="+mj-ea"/>
                <a:sym typeface="+mn-ea"/>
              </a:rPr>
              <a:t>使用前，先检查酒精灯内酒精量，不能超过</a:t>
            </a:r>
            <a:r>
              <a:rPr lang="en-US" altLang="zh-CN" sz="1800" b="1" kern="1200" dirty="0">
                <a:latin typeface="+mj-ea"/>
                <a:sym typeface="+mn-ea"/>
              </a:rPr>
              <a:t>2/3</a:t>
            </a:r>
            <a:r>
              <a:rPr lang="zh-CN" altLang="en-US" sz="1800" b="1" kern="1200" dirty="0">
                <a:latin typeface="+mj-ea"/>
                <a:sym typeface="+mn-ea"/>
              </a:rPr>
              <a:t>，不少于</a:t>
            </a:r>
            <a:r>
              <a:rPr lang="en-US" altLang="zh-CN" sz="1800" b="1" kern="1200" dirty="0">
                <a:latin typeface="+mj-ea"/>
                <a:sym typeface="+mn-ea"/>
              </a:rPr>
              <a:t>1/3</a:t>
            </a:r>
            <a:r>
              <a:rPr lang="zh-CN" altLang="en-US" sz="1800" b="1" kern="1200" dirty="0">
                <a:latin typeface="+mj-ea"/>
                <a:sym typeface="+mn-ea"/>
              </a:rPr>
              <a:t> ，防止其爆炸。</a:t>
            </a:r>
          </a:p>
          <a:p>
            <a:pPr>
              <a:buFont typeface="Wingdings" panose="05000000000000000000" pitchFamily="2" charset="2"/>
              <a:buChar char="u"/>
            </a:pPr>
            <a:r>
              <a:rPr lang="zh-CN" altLang="en-US" sz="1800" b="1" kern="1200" dirty="0">
                <a:latin typeface="+mj-ea"/>
                <a:sym typeface="+mn-ea"/>
              </a:rPr>
              <a:t>在使用酒精灯进行实验操作过程中，不应戴橡胶手套，以防引燃手套，手被灼烧。</a:t>
            </a:r>
          </a:p>
          <a:p>
            <a:pPr>
              <a:buFont typeface="Wingdings" panose="05000000000000000000" pitchFamily="2" charset="2"/>
              <a:buChar char="u"/>
            </a:pPr>
            <a:r>
              <a:rPr lang="zh-CN" altLang="en-US" sz="1800" b="1" kern="1200" dirty="0">
                <a:latin typeface="+mj-ea"/>
                <a:sym typeface="+mn-ea"/>
              </a:rPr>
              <a:t>使用酒精灯完毕后，用盖子将其熄灭，禁止用嘴吹灭，以防火焰蔓延。</a:t>
            </a:r>
          </a:p>
          <a:p>
            <a:pPr>
              <a:buFont typeface="Wingdings" panose="05000000000000000000" pitchFamily="2" charset="2"/>
              <a:buChar char="u"/>
            </a:pPr>
            <a:r>
              <a:rPr lang="zh-CN" altLang="en-US" sz="1800" b="1" kern="1200" dirty="0">
                <a:latin typeface="+mj-ea"/>
              </a:rPr>
              <a:t>使用酒精灯进行实验操作时，风机应该调至小挡，防止风将火苗吹到脸上。</a:t>
            </a:r>
            <a:endParaRPr lang="en-US" altLang="zh-CN" sz="1800" b="1" kern="1200" dirty="0">
              <a:latin typeface="+mj-ea"/>
            </a:endParaRPr>
          </a:p>
          <a:p>
            <a:pPr marL="0" indent="0" latinLnBrk="0">
              <a:spcBef>
                <a:spcPts val="0"/>
              </a:spcBef>
              <a:buNone/>
            </a:pPr>
            <a:endParaRPr lang="zh-CN" altLang="en-US" sz="1200" dirty="0">
              <a:latin typeface="微软雅黑" panose="020B0503020204020204" pitchFamily="34" charset="-122"/>
              <a:ea typeface="微软雅黑" panose="020B0503020204020204" pitchFamily="34" charset="-122"/>
            </a:endParaRPr>
          </a:p>
        </p:txBody>
      </p:sp>
      <p:pic>
        <p:nvPicPr>
          <p:cNvPr id="9" name="图片 7" descr="P1020371.JPG">
            <a:extLst>
              <a:ext uri="{FF2B5EF4-FFF2-40B4-BE49-F238E27FC236}">
                <a16:creationId xmlns:a16="http://schemas.microsoft.com/office/drawing/2014/main" id="{6FFE25AB-459B-4F7C-AAC7-F37313612B75}"/>
              </a:ext>
            </a:extLst>
          </p:cNvPr>
          <p:cNvPicPr>
            <a:picLocks noChangeAspect="1"/>
          </p:cNvPicPr>
          <p:nvPr/>
        </p:nvPicPr>
        <p:blipFill>
          <a:blip r:embed="rId3"/>
          <a:stretch>
            <a:fillRect/>
          </a:stretch>
        </p:blipFill>
        <p:spPr>
          <a:xfrm>
            <a:off x="2273509" y="2764206"/>
            <a:ext cx="4392488" cy="265684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2168953"/>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日常注意的实验室操作</a:t>
            </a:r>
          </a:p>
        </p:txBody>
      </p:sp>
      <p:sp>
        <p:nvSpPr>
          <p:cNvPr id="7" name="Rectangle 3">
            <a:extLst>
              <a:ext uri="{FF2B5EF4-FFF2-40B4-BE49-F238E27FC236}">
                <a16:creationId xmlns:a16="http://schemas.microsoft.com/office/drawing/2014/main" id="{7F1E0821-FD0D-452D-A309-1D65CB6B4C98}"/>
              </a:ext>
            </a:extLst>
          </p:cNvPr>
          <p:cNvSpPr>
            <a:spLocks noGrp="1"/>
          </p:cNvSpPr>
          <p:nvPr>
            <p:ph idx="1"/>
          </p:nvPr>
        </p:nvSpPr>
        <p:spPr>
          <a:xfrm>
            <a:off x="365297" y="879873"/>
            <a:ext cx="8208912" cy="1622002"/>
          </a:xfrm>
        </p:spPr>
        <p:txBody>
          <a:bodyPr vert="horz" wrap="square" lIns="90144" tIns="45072" rIns="90144" bIns="45072" anchor="t"/>
          <a:lstStyle/>
          <a:p>
            <a:pPr>
              <a:buFont typeface="Wingdings" panose="05000000000000000000" pitchFamily="2" charset="2"/>
              <a:buChar char="u"/>
            </a:pPr>
            <a:r>
              <a:rPr lang="zh-CN" altLang="en-US" sz="1800" b="1" kern="1200" dirty="0">
                <a:latin typeface="+mj-ea"/>
                <a:sym typeface="+mn-ea"/>
              </a:rPr>
              <a:t>使用灭菌锅之前，先检查水位情况，若不足，则需要加蒸馏水补足。</a:t>
            </a:r>
          </a:p>
          <a:p>
            <a:pPr>
              <a:buFont typeface="Wingdings" panose="05000000000000000000" pitchFamily="2" charset="2"/>
              <a:buChar char="u"/>
            </a:pPr>
            <a:r>
              <a:rPr lang="zh-CN" altLang="en-US" sz="1800" b="1" kern="1200" dirty="0">
                <a:latin typeface="+mj-ea"/>
                <a:sym typeface="+mn-ea"/>
              </a:rPr>
              <a:t>灭菌开始之前，仔细检查所有开关阀门，不同型号灭菌锅开关方式不一样，仔细确保灭菌锅的所有正确操作。</a:t>
            </a:r>
          </a:p>
          <a:p>
            <a:pPr>
              <a:buFont typeface="Wingdings" panose="05000000000000000000" pitchFamily="2" charset="2"/>
              <a:buChar char="u"/>
            </a:pPr>
            <a:r>
              <a:rPr lang="zh-CN" altLang="en-US" sz="1800" b="1" kern="1200" dirty="0">
                <a:latin typeface="+mj-ea"/>
                <a:sym typeface="+mn-ea"/>
              </a:rPr>
              <a:t>灭菌结束后，禁止面部正对锅口，以防高温蒸汽烧伤皮肤。</a:t>
            </a:r>
          </a:p>
          <a:p>
            <a:pPr>
              <a:buFont typeface="Wingdings" panose="05000000000000000000" pitchFamily="2" charset="2"/>
              <a:buChar char="u"/>
            </a:pPr>
            <a:r>
              <a:rPr lang="zh-CN" altLang="en-US" sz="1800" b="1" kern="1200" dirty="0">
                <a:latin typeface="+mj-ea"/>
                <a:sym typeface="+mn-ea"/>
              </a:rPr>
              <a:t>灭菌结束后，应该带上专用的灭菌锅手套取出灭菌结束的物品。</a:t>
            </a:r>
          </a:p>
        </p:txBody>
      </p:sp>
      <p:pic>
        <p:nvPicPr>
          <p:cNvPr id="8" name="图片 7">
            <a:extLst>
              <a:ext uri="{FF2B5EF4-FFF2-40B4-BE49-F238E27FC236}">
                <a16:creationId xmlns:a16="http://schemas.microsoft.com/office/drawing/2014/main" id="{3743B666-3E0D-4268-9AE6-86D3CDF9A6B1}"/>
              </a:ext>
            </a:extLst>
          </p:cNvPr>
          <p:cNvPicPr>
            <a:picLocks noChangeAspect="1"/>
          </p:cNvPicPr>
          <p:nvPr/>
        </p:nvPicPr>
        <p:blipFill>
          <a:blip r:embed="rId3"/>
          <a:stretch>
            <a:fillRect/>
          </a:stretch>
        </p:blipFill>
        <p:spPr>
          <a:xfrm>
            <a:off x="2478911" y="2680073"/>
            <a:ext cx="3981684" cy="28435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58749086"/>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日常注意的实验室操作</a:t>
            </a:r>
          </a:p>
        </p:txBody>
      </p:sp>
      <p:sp>
        <p:nvSpPr>
          <p:cNvPr id="7" name="Rectangle 3">
            <a:extLst>
              <a:ext uri="{FF2B5EF4-FFF2-40B4-BE49-F238E27FC236}">
                <a16:creationId xmlns:a16="http://schemas.microsoft.com/office/drawing/2014/main" id="{7F1E0821-FD0D-452D-A309-1D65CB6B4C98}"/>
              </a:ext>
            </a:extLst>
          </p:cNvPr>
          <p:cNvSpPr>
            <a:spLocks noGrp="1"/>
          </p:cNvSpPr>
          <p:nvPr>
            <p:ph idx="1"/>
          </p:nvPr>
        </p:nvSpPr>
        <p:spPr>
          <a:xfrm>
            <a:off x="452313" y="857872"/>
            <a:ext cx="8094912" cy="1622002"/>
          </a:xfrm>
        </p:spPr>
        <p:txBody>
          <a:bodyPr vert="horz" wrap="square" lIns="90144" tIns="45072" rIns="90144" bIns="45072" anchor="t"/>
          <a:lstStyle/>
          <a:p>
            <a:pPr>
              <a:buFont typeface="Wingdings" panose="05000000000000000000" pitchFamily="2" charset="2"/>
              <a:buChar char="u"/>
            </a:pPr>
            <a:r>
              <a:rPr lang="zh-CN" altLang="en-US" sz="1800" b="1" kern="1200" dirty="0">
                <a:latin typeface="+mj-ea"/>
                <a:sym typeface="+mn-ea"/>
              </a:rPr>
              <a:t>使用离心机时，要配平并对称放置，若离心机未配平，则会有转子甩出离心机的风险，风险系数较高。</a:t>
            </a:r>
            <a:endParaRPr lang="en-US" altLang="zh-CN" sz="1800" b="1" kern="1200" dirty="0">
              <a:latin typeface="+mj-ea"/>
            </a:endParaRPr>
          </a:p>
          <a:p>
            <a:pPr>
              <a:buFont typeface="Wingdings" panose="05000000000000000000" pitchFamily="2" charset="2"/>
              <a:buChar char="u"/>
            </a:pPr>
            <a:r>
              <a:rPr lang="zh-CN" altLang="en-US" sz="1800" b="1" kern="1200" dirty="0">
                <a:latin typeface="+mj-ea"/>
                <a:sym typeface="+mn-ea"/>
              </a:rPr>
              <a:t>启动离心机前，注意拧紧转子盖。</a:t>
            </a:r>
          </a:p>
          <a:p>
            <a:pPr>
              <a:buFont typeface="Wingdings" panose="05000000000000000000" pitchFamily="2" charset="2"/>
              <a:buChar char="u"/>
            </a:pPr>
            <a:r>
              <a:rPr lang="zh-CN" altLang="en-US" sz="1800" b="1" kern="1200" dirty="0">
                <a:latin typeface="+mj-ea"/>
                <a:sym typeface="+mn-ea"/>
              </a:rPr>
              <a:t>不同的转子注意对应离心机上的转子的选择，不同离心机操作方式可能不一致，使用之前务必经过正规培训。</a:t>
            </a:r>
          </a:p>
        </p:txBody>
      </p:sp>
      <p:pic>
        <p:nvPicPr>
          <p:cNvPr id="9" name="图片 8">
            <a:extLst>
              <a:ext uri="{FF2B5EF4-FFF2-40B4-BE49-F238E27FC236}">
                <a16:creationId xmlns:a16="http://schemas.microsoft.com/office/drawing/2014/main" id="{ED218D9E-877B-4D82-A603-2129858DFE4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701641" y="2636071"/>
            <a:ext cx="5596255" cy="2924175"/>
          </a:xfrm>
          <a:prstGeom prst="rect">
            <a:avLst/>
          </a:prstGeom>
        </p:spPr>
      </p:pic>
    </p:spTree>
    <p:extLst>
      <p:ext uri="{BB962C8B-B14F-4D97-AF65-F5344CB8AC3E}">
        <p14:creationId xmlns:p14="http://schemas.microsoft.com/office/powerpoint/2010/main" val="3287409528"/>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日常注意的实验室操作</a:t>
            </a:r>
          </a:p>
        </p:txBody>
      </p:sp>
      <p:sp>
        <p:nvSpPr>
          <p:cNvPr id="7" name="Rectangle 3">
            <a:extLst>
              <a:ext uri="{FF2B5EF4-FFF2-40B4-BE49-F238E27FC236}">
                <a16:creationId xmlns:a16="http://schemas.microsoft.com/office/drawing/2014/main" id="{7F1E0821-FD0D-452D-A309-1D65CB6B4C98}"/>
              </a:ext>
            </a:extLst>
          </p:cNvPr>
          <p:cNvSpPr>
            <a:spLocks noGrp="1"/>
          </p:cNvSpPr>
          <p:nvPr>
            <p:ph idx="1"/>
          </p:nvPr>
        </p:nvSpPr>
        <p:spPr>
          <a:xfrm>
            <a:off x="452313" y="857872"/>
            <a:ext cx="8094912" cy="1067939"/>
          </a:xfrm>
        </p:spPr>
        <p:txBody>
          <a:bodyPr vert="horz" wrap="square" lIns="90144" tIns="45072" rIns="90144" bIns="45072" anchor="t"/>
          <a:lstStyle/>
          <a:p>
            <a:pPr>
              <a:buFont typeface="Wingdings" panose="05000000000000000000" pitchFamily="2" charset="2"/>
              <a:buChar char="u"/>
            </a:pPr>
            <a:r>
              <a:rPr lang="zh-CN" altLang="zh-CN" sz="1800" b="1" kern="1200" dirty="0">
                <a:latin typeface="+mj-ea"/>
                <a:sym typeface="+mn-ea"/>
              </a:rPr>
              <a:t>使用完电器后没有及时拔插头。耗电且可能导致火灾的发生。（左图）</a:t>
            </a:r>
          </a:p>
          <a:p>
            <a:pPr>
              <a:buFont typeface="Wingdings" panose="05000000000000000000" pitchFamily="2" charset="2"/>
              <a:buChar char="u"/>
            </a:pPr>
            <a:r>
              <a:rPr lang="zh-CN" altLang="zh-CN" sz="1800" b="1" kern="1200" dirty="0">
                <a:latin typeface="+mj-ea"/>
                <a:sym typeface="+mn-ea"/>
              </a:rPr>
              <a:t>实验时没有穿戴实验服及佩戴口罩。实验操作过程中可能会沾到有害试剂，威胁自身人身安全。（右图）</a:t>
            </a:r>
            <a:endParaRPr lang="zh-CN" altLang="en-US" sz="1800" b="1" kern="1200" dirty="0">
              <a:latin typeface="+mj-ea"/>
              <a:sym typeface="+mn-ea"/>
            </a:endParaRPr>
          </a:p>
        </p:txBody>
      </p:sp>
      <p:pic>
        <p:nvPicPr>
          <p:cNvPr id="8" name="图片 7">
            <a:extLst>
              <a:ext uri="{FF2B5EF4-FFF2-40B4-BE49-F238E27FC236}">
                <a16:creationId xmlns:a16="http://schemas.microsoft.com/office/drawing/2014/main" id="{EC0D2902-8121-4268-A818-66F960629A93}"/>
              </a:ext>
            </a:extLst>
          </p:cNvPr>
          <p:cNvPicPr/>
          <p:nvPr/>
        </p:nvPicPr>
        <p:blipFill>
          <a:blip r:embed="rId3"/>
          <a:stretch>
            <a:fillRect/>
          </a:stretch>
        </p:blipFill>
        <p:spPr>
          <a:xfrm>
            <a:off x="1347371" y="2049944"/>
            <a:ext cx="2639185" cy="34442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图片 10">
            <a:extLst>
              <a:ext uri="{FF2B5EF4-FFF2-40B4-BE49-F238E27FC236}">
                <a16:creationId xmlns:a16="http://schemas.microsoft.com/office/drawing/2014/main" id="{774D2426-A5B0-4910-A54F-C16C306AC975}"/>
              </a:ext>
            </a:extLst>
          </p:cNvPr>
          <p:cNvPicPr/>
          <p:nvPr/>
        </p:nvPicPr>
        <p:blipFill>
          <a:blip r:embed="rId4"/>
          <a:stretch>
            <a:fillRect/>
          </a:stretch>
        </p:blipFill>
        <p:spPr>
          <a:xfrm>
            <a:off x="4787801" y="2049944"/>
            <a:ext cx="2680250" cy="34442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01038301"/>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日常注意的实验室操作</a:t>
            </a:r>
          </a:p>
        </p:txBody>
      </p:sp>
      <p:sp>
        <p:nvSpPr>
          <p:cNvPr id="7" name="Rectangle 3">
            <a:extLst>
              <a:ext uri="{FF2B5EF4-FFF2-40B4-BE49-F238E27FC236}">
                <a16:creationId xmlns:a16="http://schemas.microsoft.com/office/drawing/2014/main" id="{7F1E0821-FD0D-452D-A309-1D65CB6B4C98}"/>
              </a:ext>
            </a:extLst>
          </p:cNvPr>
          <p:cNvSpPr>
            <a:spLocks noGrp="1"/>
          </p:cNvSpPr>
          <p:nvPr>
            <p:ph idx="1"/>
          </p:nvPr>
        </p:nvSpPr>
        <p:spPr>
          <a:xfrm>
            <a:off x="452313" y="857872"/>
            <a:ext cx="8094912" cy="1067939"/>
          </a:xfrm>
        </p:spPr>
        <p:txBody>
          <a:bodyPr vert="horz" wrap="square" lIns="90144" tIns="45072" rIns="90144" bIns="45072" anchor="t"/>
          <a:lstStyle/>
          <a:p>
            <a:pPr>
              <a:buFont typeface="Wingdings" panose="05000000000000000000" pitchFamily="2" charset="2"/>
              <a:buChar char="u"/>
            </a:pPr>
            <a:r>
              <a:rPr lang="zh-CN" altLang="zh-CN" sz="1800" b="1" kern="1200" dirty="0">
                <a:latin typeface="+mj-ea"/>
                <a:sym typeface="+mn-ea"/>
              </a:rPr>
              <a:t>免疫组化时，通风橱橱窗没有至少放下一半。二甲苯等有害气体可能被实验者以及实验室其他人员吸入，会有致癌风险。（左图）</a:t>
            </a:r>
          </a:p>
          <a:p>
            <a:pPr>
              <a:buFont typeface="Wingdings" panose="05000000000000000000" pitchFamily="2" charset="2"/>
              <a:buChar char="u"/>
            </a:pPr>
            <a:r>
              <a:rPr lang="zh-CN" altLang="zh-CN" sz="1800" b="1" kern="1200" dirty="0">
                <a:latin typeface="+mj-ea"/>
                <a:sym typeface="+mn-ea"/>
              </a:rPr>
              <a:t>从液氮灌中取细胞时没有穿戴实验服及防冻手套。可能会造成比较严重的冻伤，威胁生命安全。（右图）</a:t>
            </a:r>
            <a:endParaRPr lang="zh-CN" altLang="en-US" sz="1800" b="1" kern="1200" dirty="0">
              <a:latin typeface="+mj-ea"/>
              <a:sym typeface="+mn-ea"/>
            </a:endParaRPr>
          </a:p>
        </p:txBody>
      </p:sp>
      <p:pic>
        <p:nvPicPr>
          <p:cNvPr id="9" name="图片 8">
            <a:extLst>
              <a:ext uri="{FF2B5EF4-FFF2-40B4-BE49-F238E27FC236}">
                <a16:creationId xmlns:a16="http://schemas.microsoft.com/office/drawing/2014/main" id="{612495A4-E05E-4D06-BF28-3BCB81DC9472}"/>
              </a:ext>
            </a:extLst>
          </p:cNvPr>
          <p:cNvPicPr/>
          <p:nvPr/>
        </p:nvPicPr>
        <p:blipFill>
          <a:blip r:embed="rId3"/>
          <a:stretch>
            <a:fillRect/>
          </a:stretch>
        </p:blipFill>
        <p:spPr>
          <a:xfrm>
            <a:off x="1403425" y="2357859"/>
            <a:ext cx="3234690" cy="28860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图片 13">
            <a:extLst>
              <a:ext uri="{FF2B5EF4-FFF2-40B4-BE49-F238E27FC236}">
                <a16:creationId xmlns:a16="http://schemas.microsoft.com/office/drawing/2014/main" id="{A1F8FEF2-48A9-427D-B790-024FAC6B0FA6}"/>
              </a:ext>
            </a:extLst>
          </p:cNvPr>
          <p:cNvPicPr/>
          <p:nvPr/>
        </p:nvPicPr>
        <p:blipFill>
          <a:blip r:embed="rId4"/>
          <a:stretch>
            <a:fillRect/>
          </a:stretch>
        </p:blipFill>
        <p:spPr>
          <a:xfrm>
            <a:off x="5290260" y="2358176"/>
            <a:ext cx="2162175" cy="28860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7205741"/>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日常注意的实验室操作</a:t>
            </a:r>
          </a:p>
        </p:txBody>
      </p:sp>
      <p:sp>
        <p:nvSpPr>
          <p:cNvPr id="7" name="Rectangle 3">
            <a:extLst>
              <a:ext uri="{FF2B5EF4-FFF2-40B4-BE49-F238E27FC236}">
                <a16:creationId xmlns:a16="http://schemas.microsoft.com/office/drawing/2014/main" id="{7F1E0821-FD0D-452D-A309-1D65CB6B4C98}"/>
              </a:ext>
            </a:extLst>
          </p:cNvPr>
          <p:cNvSpPr>
            <a:spLocks noGrp="1"/>
          </p:cNvSpPr>
          <p:nvPr>
            <p:ph idx="1"/>
          </p:nvPr>
        </p:nvSpPr>
        <p:spPr>
          <a:xfrm>
            <a:off x="452313" y="857872"/>
            <a:ext cx="8094912" cy="1067939"/>
          </a:xfrm>
        </p:spPr>
        <p:txBody>
          <a:bodyPr vert="horz" wrap="square" lIns="90144" tIns="45072" rIns="90144" bIns="45072" anchor="t"/>
          <a:lstStyle/>
          <a:p>
            <a:pPr>
              <a:buFont typeface="Wingdings" panose="05000000000000000000" pitchFamily="2" charset="2"/>
              <a:buChar char="u"/>
            </a:pPr>
            <a:r>
              <a:rPr lang="zh-CN" altLang="zh-CN" sz="1800" b="1" kern="1200" dirty="0">
                <a:latin typeface="+mj-ea"/>
                <a:sym typeface="+mn-ea"/>
              </a:rPr>
              <a:t>实验室饲养小鼠，影响实验室环境，并且小鼠身上可能带有有害病菌，威胁实验室人员生命安全。（左图）</a:t>
            </a:r>
          </a:p>
          <a:p>
            <a:pPr>
              <a:buFont typeface="Wingdings" panose="05000000000000000000" pitchFamily="2" charset="2"/>
              <a:buChar char="u"/>
            </a:pPr>
            <a:r>
              <a:rPr lang="zh-CN" altLang="zh-CN" sz="1800" b="1" kern="1200" dirty="0">
                <a:latin typeface="+mj-ea"/>
                <a:sym typeface="+mn-ea"/>
              </a:rPr>
              <a:t>消防器材上堆放杂物，当发生火灾险情时，会影响救火效率，造成更大的损失。（右图）</a:t>
            </a:r>
            <a:endParaRPr lang="zh-CN" altLang="en-US" sz="1800" b="1" kern="1200" dirty="0">
              <a:latin typeface="+mj-ea"/>
              <a:sym typeface="+mn-ea"/>
            </a:endParaRPr>
          </a:p>
        </p:txBody>
      </p:sp>
      <p:pic>
        <p:nvPicPr>
          <p:cNvPr id="8" name="图片 7">
            <a:extLst>
              <a:ext uri="{FF2B5EF4-FFF2-40B4-BE49-F238E27FC236}">
                <a16:creationId xmlns:a16="http://schemas.microsoft.com/office/drawing/2014/main" id="{82B02081-CD69-4EB1-9EE2-429CAB4E8F73}"/>
              </a:ext>
            </a:extLst>
          </p:cNvPr>
          <p:cNvPicPr/>
          <p:nvPr/>
        </p:nvPicPr>
        <p:blipFill>
          <a:blip r:embed="rId3"/>
          <a:stretch>
            <a:fillRect/>
          </a:stretch>
        </p:blipFill>
        <p:spPr>
          <a:xfrm>
            <a:off x="1547441" y="2260221"/>
            <a:ext cx="2448272" cy="32994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图片 10">
            <a:extLst>
              <a:ext uri="{FF2B5EF4-FFF2-40B4-BE49-F238E27FC236}">
                <a16:creationId xmlns:a16="http://schemas.microsoft.com/office/drawing/2014/main" id="{AD966C0C-6B99-41C1-9B2A-5CB30786F9A7}"/>
              </a:ext>
            </a:extLst>
          </p:cNvPr>
          <p:cNvPicPr/>
          <p:nvPr/>
        </p:nvPicPr>
        <p:blipFill>
          <a:blip r:embed="rId4"/>
          <a:stretch>
            <a:fillRect/>
          </a:stretch>
        </p:blipFill>
        <p:spPr>
          <a:xfrm>
            <a:off x="5012001" y="2260538"/>
            <a:ext cx="2448272" cy="32994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27840033"/>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日常注意的实验室操作</a:t>
            </a:r>
          </a:p>
        </p:txBody>
      </p:sp>
      <p:sp>
        <p:nvSpPr>
          <p:cNvPr id="7" name="Rectangle 3">
            <a:extLst>
              <a:ext uri="{FF2B5EF4-FFF2-40B4-BE49-F238E27FC236}">
                <a16:creationId xmlns:a16="http://schemas.microsoft.com/office/drawing/2014/main" id="{7F1E0821-FD0D-452D-A309-1D65CB6B4C98}"/>
              </a:ext>
            </a:extLst>
          </p:cNvPr>
          <p:cNvSpPr>
            <a:spLocks noGrp="1"/>
          </p:cNvSpPr>
          <p:nvPr>
            <p:ph idx="1"/>
          </p:nvPr>
        </p:nvSpPr>
        <p:spPr>
          <a:xfrm>
            <a:off x="452313" y="857872"/>
            <a:ext cx="8094912" cy="1067939"/>
          </a:xfrm>
        </p:spPr>
        <p:txBody>
          <a:bodyPr vert="horz" wrap="square" lIns="90144" tIns="45072" rIns="90144" bIns="45072" anchor="t"/>
          <a:lstStyle/>
          <a:p>
            <a:pPr>
              <a:buFont typeface="Wingdings" panose="05000000000000000000" pitchFamily="2" charset="2"/>
              <a:buChar char="u"/>
            </a:pPr>
            <a:r>
              <a:rPr lang="zh-CN" altLang="zh-CN" sz="1800" b="1" kern="1200" dirty="0">
                <a:latin typeface="+mj-ea"/>
                <a:sym typeface="+mn-ea"/>
              </a:rPr>
              <a:t>实验中需要用到的高温烘箱，使用前确定高温范围，使用时确保温度在高温范围内进行使用，不得超出说明书上所规定的最高温度。</a:t>
            </a:r>
          </a:p>
          <a:p>
            <a:pPr>
              <a:buFont typeface="Wingdings" panose="05000000000000000000" pitchFamily="2" charset="2"/>
              <a:buChar char="u"/>
            </a:pPr>
            <a:r>
              <a:rPr lang="zh-CN" altLang="zh-CN" sz="1800" b="1" kern="1200" dirty="0">
                <a:latin typeface="+mj-ea"/>
                <a:sym typeface="+mn-ea"/>
              </a:rPr>
              <a:t>温度超过100度时，不要让高温烘箱过夜工作，防止半夜电线老化或者实验室温度过高造成危险事故。</a:t>
            </a:r>
          </a:p>
        </p:txBody>
      </p:sp>
      <p:pic>
        <p:nvPicPr>
          <p:cNvPr id="9" name="图片 8" descr="915838202477149411">
            <a:extLst>
              <a:ext uri="{FF2B5EF4-FFF2-40B4-BE49-F238E27FC236}">
                <a16:creationId xmlns:a16="http://schemas.microsoft.com/office/drawing/2014/main" id="{62713CE3-4E10-4FB4-A6A1-63417D0058D0}"/>
              </a:ext>
            </a:extLst>
          </p:cNvPr>
          <p:cNvPicPr>
            <a:picLocks noChangeAspect="1"/>
          </p:cNvPicPr>
          <p:nvPr/>
        </p:nvPicPr>
        <p:blipFill>
          <a:blip r:embed="rId3"/>
          <a:stretch>
            <a:fillRect/>
          </a:stretch>
        </p:blipFill>
        <p:spPr>
          <a:xfrm>
            <a:off x="3131617" y="2234582"/>
            <a:ext cx="2520280" cy="33611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483611438"/>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实验室操作绕口令</a:t>
            </a:r>
          </a:p>
        </p:txBody>
      </p:sp>
      <p:sp>
        <p:nvSpPr>
          <p:cNvPr id="7" name="Rectangle 3">
            <a:extLst>
              <a:ext uri="{FF2B5EF4-FFF2-40B4-BE49-F238E27FC236}">
                <a16:creationId xmlns:a16="http://schemas.microsoft.com/office/drawing/2014/main" id="{7F1E0821-FD0D-452D-A309-1D65CB6B4C98}"/>
              </a:ext>
            </a:extLst>
          </p:cNvPr>
          <p:cNvSpPr>
            <a:spLocks noGrp="1"/>
          </p:cNvSpPr>
          <p:nvPr>
            <p:ph idx="1"/>
          </p:nvPr>
        </p:nvSpPr>
        <p:spPr>
          <a:xfrm>
            <a:off x="452313" y="1391841"/>
            <a:ext cx="8094912" cy="1067939"/>
          </a:xfrm>
        </p:spPr>
        <p:txBody>
          <a:bodyPr vert="horz" wrap="square" lIns="90144" tIns="45072" rIns="90144" bIns="45072" anchor="t"/>
          <a:lstStyle/>
          <a:p>
            <a:pPr marL="0" indent="0" algn="ctr">
              <a:buNone/>
            </a:pPr>
            <a:r>
              <a:rPr lang="zh-CN" altLang="en-US" sz="2400" b="1" kern="1200" dirty="0">
                <a:latin typeface="+mj-ea"/>
                <a:sym typeface="+mn-ea"/>
              </a:rPr>
              <a:t>固体需匙或纸槽， 手贴标签再倾倒。</a:t>
            </a:r>
            <a:endParaRPr lang="zh-CN" altLang="en-US" sz="2400" b="1" kern="1200" dirty="0">
              <a:latin typeface="+mj-ea"/>
            </a:endParaRPr>
          </a:p>
          <a:p>
            <a:pPr marL="0" indent="0" algn="ctr">
              <a:buNone/>
            </a:pPr>
            <a:r>
              <a:rPr lang="zh-CN" altLang="en-US" sz="2400" b="1" kern="1200" dirty="0">
                <a:latin typeface="+mj-ea"/>
                <a:sym typeface="+mn-ea"/>
              </a:rPr>
              <a:t>读数要与切面平， 仰视偏低俯视高。</a:t>
            </a:r>
            <a:endParaRPr lang="zh-CN" altLang="en-US" sz="2400" b="1" kern="1200" dirty="0">
              <a:latin typeface="+mj-ea"/>
            </a:endParaRPr>
          </a:p>
          <a:p>
            <a:pPr marL="0" indent="0" algn="ctr">
              <a:buNone/>
            </a:pPr>
            <a:r>
              <a:rPr lang="zh-CN" altLang="en-US" sz="2400" b="1" kern="1200" dirty="0">
                <a:latin typeface="+mj-ea"/>
                <a:sym typeface="+mn-ea"/>
              </a:rPr>
              <a:t>试纸测液先剪小， 玻棒沾液测最好。</a:t>
            </a:r>
            <a:endParaRPr lang="zh-CN" altLang="en-US" sz="2400" b="1" kern="1200" dirty="0">
              <a:latin typeface="+mj-ea"/>
            </a:endParaRPr>
          </a:p>
          <a:p>
            <a:pPr marL="0" indent="0" algn="ctr">
              <a:buNone/>
            </a:pPr>
            <a:r>
              <a:rPr lang="zh-CN" altLang="en-US" sz="2400" b="1" kern="1200" dirty="0">
                <a:latin typeface="+mj-ea"/>
                <a:sym typeface="+mn-ea"/>
              </a:rPr>
              <a:t>试纸测气先湿润，粘在棒上向气靠。</a:t>
            </a:r>
            <a:endParaRPr lang="zh-CN" altLang="en-US" sz="2400" b="1" kern="1200" dirty="0">
              <a:latin typeface="+mj-ea"/>
            </a:endParaRPr>
          </a:p>
          <a:p>
            <a:pPr marL="0" indent="0" algn="ctr">
              <a:buNone/>
            </a:pPr>
            <a:r>
              <a:rPr lang="zh-CN" altLang="en-US" sz="2400" b="1" kern="1200" dirty="0">
                <a:latin typeface="+mj-ea"/>
                <a:sym typeface="+mn-ea"/>
              </a:rPr>
              <a:t>酒灯加热用外燃， 三分之二为界限。</a:t>
            </a:r>
            <a:endParaRPr lang="zh-CN" altLang="en-US" sz="2400" b="1" kern="1200" dirty="0">
              <a:latin typeface="+mj-ea"/>
            </a:endParaRPr>
          </a:p>
          <a:p>
            <a:pPr marL="0" indent="0" algn="ctr">
              <a:buNone/>
            </a:pPr>
            <a:r>
              <a:rPr lang="zh-CN" altLang="en-US" sz="2400" b="1" kern="1200" dirty="0">
                <a:latin typeface="+mj-ea"/>
                <a:sym typeface="+mn-ea"/>
              </a:rPr>
              <a:t>硫酸入水搅不停， 慢慢注入防沸溅。</a:t>
            </a:r>
            <a:endParaRPr lang="zh-CN" altLang="en-US" sz="2400" b="1" kern="1200" dirty="0">
              <a:latin typeface="+mj-ea"/>
            </a:endParaRPr>
          </a:p>
          <a:p>
            <a:pPr marL="0" indent="0" algn="ctr">
              <a:buNone/>
            </a:pPr>
            <a:r>
              <a:rPr lang="zh-CN" altLang="en-US" sz="2400" b="1" kern="1200" dirty="0">
                <a:latin typeface="+mj-ea"/>
                <a:sym typeface="+mn-ea"/>
              </a:rPr>
              <a:t>实验先查气密性， 隔网加热杯和瓶。</a:t>
            </a:r>
            <a:endParaRPr lang="zh-CN" altLang="en-US" sz="2400" b="1" kern="1200" dirty="0">
              <a:latin typeface="+mj-ea"/>
            </a:endParaRPr>
          </a:p>
          <a:p>
            <a:pPr marL="0" indent="0" algn="ctr">
              <a:buNone/>
            </a:pPr>
            <a:r>
              <a:rPr lang="zh-CN" altLang="en-US" sz="2400" b="1" kern="1200" dirty="0">
                <a:latin typeface="+mj-ea"/>
                <a:sym typeface="+mn-ea"/>
              </a:rPr>
              <a:t>排水集气完毕后， 先撤导管后移灯。</a:t>
            </a:r>
            <a:endParaRPr lang="en-US" altLang="zh-CN" sz="2400" b="1" kern="1200" dirty="0">
              <a:latin typeface="+mj-ea"/>
              <a:sym typeface="+mn-ea"/>
            </a:endParaRPr>
          </a:p>
        </p:txBody>
      </p:sp>
    </p:spTree>
    <p:extLst>
      <p:ext uri="{BB962C8B-B14F-4D97-AF65-F5344CB8AC3E}">
        <p14:creationId xmlns:p14="http://schemas.microsoft.com/office/powerpoint/2010/main" val="3017746248"/>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987FDC61-AA5B-4E9C-81C8-EA4791FDB5E8}"/>
              </a:ext>
            </a:extLst>
          </p:cNvPr>
          <p:cNvSpPr>
            <a:spLocks/>
          </p:cNvSpPr>
          <p:nvPr/>
        </p:nvSpPr>
        <p:spPr bwMode="auto">
          <a:xfrm>
            <a:off x="0" y="223761"/>
            <a:ext cx="263556" cy="477914"/>
          </a:xfrm>
          <a:custGeom>
            <a:avLst/>
            <a:gdLst>
              <a:gd name="T0" fmla="*/ 0 w 519"/>
              <a:gd name="T1" fmla="*/ 2147483646 h 1050"/>
              <a:gd name="T2" fmla="*/ 2147483646 w 519"/>
              <a:gd name="T3" fmla="*/ 2147483646 h 1050"/>
              <a:gd name="T4" fmla="*/ 2147483646 w 519"/>
              <a:gd name="T5" fmla="*/ 2147483646 h 1050"/>
              <a:gd name="T6" fmla="*/ 0 w 519"/>
              <a:gd name="T7" fmla="*/ 0 h 1050"/>
              <a:gd name="T8" fmla="*/ 0 w 519"/>
              <a:gd name="T9" fmla="*/ 2147483646 h 1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2" name="Freeform 6">
            <a:extLst>
              <a:ext uri="{FF2B5EF4-FFF2-40B4-BE49-F238E27FC236}">
                <a16:creationId xmlns:a16="http://schemas.microsoft.com/office/drawing/2014/main" id="{EEF1C316-7234-489F-8EE9-B4C494924B4E}"/>
              </a:ext>
            </a:extLst>
          </p:cNvPr>
          <p:cNvSpPr>
            <a:spLocks/>
          </p:cNvSpPr>
          <p:nvPr/>
        </p:nvSpPr>
        <p:spPr bwMode="auto">
          <a:xfrm>
            <a:off x="0" y="151753"/>
            <a:ext cx="262384" cy="477914"/>
          </a:xfrm>
          <a:custGeom>
            <a:avLst/>
            <a:gdLst>
              <a:gd name="T0" fmla="*/ 0 w 518"/>
              <a:gd name="T1" fmla="*/ 2147483646 h 1051"/>
              <a:gd name="T2" fmla="*/ 2147483646 w 518"/>
              <a:gd name="T3" fmla="*/ 2147483646 h 1051"/>
              <a:gd name="T4" fmla="*/ 2147483646 w 518"/>
              <a:gd name="T5" fmla="*/ 2147483646 h 1051"/>
              <a:gd name="T6" fmla="*/ 0 w 518"/>
              <a:gd name="T7" fmla="*/ 0 h 1051"/>
              <a:gd name="T8" fmla="*/ 0 w 518"/>
              <a:gd name="T9" fmla="*/ 2147483646 h 1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54"/>
          </a:p>
        </p:txBody>
      </p:sp>
      <p:sp>
        <p:nvSpPr>
          <p:cNvPr id="13" name="TextBox 12">
            <a:extLst>
              <a:ext uri="{FF2B5EF4-FFF2-40B4-BE49-F238E27FC236}">
                <a16:creationId xmlns:a16="http://schemas.microsoft.com/office/drawing/2014/main" id="{0D60EF3C-7049-490A-806C-04BE0FA3400A}"/>
              </a:ext>
            </a:extLst>
          </p:cNvPr>
          <p:cNvSpPr txBox="1">
            <a:spLocks noChangeArrowheads="1"/>
          </p:cNvSpPr>
          <p:nvPr/>
        </p:nvSpPr>
        <p:spPr bwMode="auto">
          <a:xfrm>
            <a:off x="334038" y="178455"/>
            <a:ext cx="6057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dirty="0">
                <a:solidFill>
                  <a:srgbClr val="2A495A"/>
                </a:solidFill>
                <a:latin typeface="微软雅黑" panose="020B0503020204020204" pitchFamily="34" charset="-122"/>
              </a:rPr>
              <a:t>实验室操作绕口令</a:t>
            </a:r>
          </a:p>
        </p:txBody>
      </p:sp>
      <p:sp>
        <p:nvSpPr>
          <p:cNvPr id="7" name="Rectangle 3">
            <a:extLst>
              <a:ext uri="{FF2B5EF4-FFF2-40B4-BE49-F238E27FC236}">
                <a16:creationId xmlns:a16="http://schemas.microsoft.com/office/drawing/2014/main" id="{7F1E0821-FD0D-452D-A309-1D65CB6B4C98}"/>
              </a:ext>
            </a:extLst>
          </p:cNvPr>
          <p:cNvSpPr>
            <a:spLocks noGrp="1"/>
          </p:cNvSpPr>
          <p:nvPr>
            <p:ph idx="1"/>
          </p:nvPr>
        </p:nvSpPr>
        <p:spPr>
          <a:xfrm>
            <a:off x="340022" y="917699"/>
            <a:ext cx="8094912" cy="4680520"/>
          </a:xfrm>
        </p:spPr>
        <p:txBody>
          <a:bodyPr vert="horz" wrap="square" lIns="90144" tIns="45072" rIns="90144" bIns="45072" anchor="t"/>
          <a:lstStyle/>
          <a:p>
            <a:pPr marL="0" indent="0">
              <a:buNone/>
            </a:pPr>
            <a:r>
              <a:rPr lang="zh-CN" altLang="en-US" sz="2000" b="1" kern="1200" dirty="0">
                <a:solidFill>
                  <a:srgbClr val="C00000"/>
                </a:solidFill>
                <a:latin typeface="+mj-ea"/>
                <a:sym typeface="+mn-ea"/>
              </a:rPr>
              <a:t>1、固体需匙或纸槽</a:t>
            </a:r>
            <a:r>
              <a:rPr lang="zh-CN" altLang="en-US" sz="2000" b="1" kern="1200" dirty="0">
                <a:latin typeface="+mj-ea"/>
                <a:sym typeface="+mn-ea"/>
              </a:rPr>
              <a:t>：意思是说在向试管里装固体时，为了避免药品沾在管口和试管壁上，可试试管倾斜，把盛有药品的药匙(或用小纸条折叠成的纸槽)小心地送入试管的底部，然后使试管直立起来，让药品全部滑落到底部。</a:t>
            </a:r>
            <a:endParaRPr lang="zh-CN" altLang="en-US" sz="2000" b="1" kern="1200" dirty="0">
              <a:latin typeface="+mj-ea"/>
            </a:endParaRPr>
          </a:p>
          <a:p>
            <a:pPr marL="0" indent="0">
              <a:buNone/>
            </a:pPr>
            <a:r>
              <a:rPr lang="zh-CN" altLang="en-US" sz="2000" b="1" kern="1200" dirty="0">
                <a:solidFill>
                  <a:srgbClr val="C00000"/>
                </a:solidFill>
                <a:latin typeface="+mj-ea"/>
                <a:sym typeface="+mn-ea"/>
              </a:rPr>
              <a:t>2、手贴标签再倾倒：</a:t>
            </a:r>
            <a:r>
              <a:rPr lang="zh-CN" altLang="en-US" sz="2000" b="1" kern="1200" dirty="0">
                <a:latin typeface="+mj-ea"/>
                <a:sym typeface="+mn-ea"/>
              </a:rPr>
              <a:t>意思是说取液体药品时应将瓶上的标签贴着手心后再倾倒(以免倒完药品后，残留在瓶口的药液流下来腐蚀标签)。</a:t>
            </a:r>
            <a:endParaRPr lang="zh-CN" altLang="en-US" sz="2000" b="1" kern="1200" dirty="0">
              <a:latin typeface="+mj-ea"/>
            </a:endParaRPr>
          </a:p>
          <a:p>
            <a:pPr marL="0" indent="0">
              <a:buNone/>
            </a:pPr>
            <a:r>
              <a:rPr lang="zh-CN" altLang="en-US" sz="2000" b="1" kern="1200" dirty="0">
                <a:solidFill>
                  <a:srgbClr val="C00000"/>
                </a:solidFill>
                <a:latin typeface="+mj-ea"/>
                <a:sym typeface="+mn-ea"/>
              </a:rPr>
              <a:t>3、读数要与切面平：</a:t>
            </a:r>
            <a:r>
              <a:rPr lang="zh-CN" altLang="en-US" sz="2000" b="1" kern="1200" dirty="0">
                <a:latin typeface="+mj-ea"/>
                <a:sym typeface="+mn-ea"/>
              </a:rPr>
              <a:t>仰视偏低俯视高：这句的意思是说取一定量的液体时，可用量筒或移液管(有时也可以用滴定管)，在读数时，应该使视线刻度与液体凹面最低点的切线处于同一平面上。否则，如果仰视则结果偏低，俯视则结果偏高。</a:t>
            </a:r>
            <a:endParaRPr lang="zh-CN" altLang="en-US" sz="2000" b="1" kern="1200" dirty="0">
              <a:latin typeface="+mj-ea"/>
            </a:endParaRPr>
          </a:p>
          <a:p>
            <a:pPr marL="0" indent="0">
              <a:buNone/>
            </a:pPr>
            <a:r>
              <a:rPr lang="zh-CN" altLang="en-US" sz="2000" b="1" kern="1200" dirty="0">
                <a:solidFill>
                  <a:srgbClr val="C00000"/>
                </a:solidFill>
                <a:latin typeface="+mj-ea"/>
                <a:sym typeface="+mn-ea"/>
              </a:rPr>
              <a:t>4、试纸测液先剪小，玻棒沾液测最好：</a:t>
            </a:r>
            <a:r>
              <a:rPr lang="zh-CN" altLang="en-US" sz="2000" b="1" kern="1200" dirty="0">
                <a:latin typeface="+mj-ea"/>
                <a:sym typeface="+mn-ea"/>
              </a:rPr>
              <a:t>"玻棒"指玻璃棒。意思是说在用试纸检验溶液的性质时，最好先将试纸剪下一小块放在表面皿或玻璃片上，用沾有待测液的玻璃棒点试纸的中部，试纸就会被湿润，观察是否改变颜色，由此就可以判断溶液的性质。</a:t>
            </a:r>
          </a:p>
          <a:p>
            <a:pPr marL="0" indent="0" algn="ctr">
              <a:buNone/>
            </a:pPr>
            <a:endParaRPr lang="en-US" altLang="zh-CN" sz="2400" b="1" kern="1200" dirty="0">
              <a:latin typeface="+mj-ea"/>
              <a:sym typeface="+mn-ea"/>
            </a:endParaRPr>
          </a:p>
        </p:txBody>
      </p:sp>
    </p:spTree>
    <p:extLst>
      <p:ext uri="{BB962C8B-B14F-4D97-AF65-F5344CB8AC3E}">
        <p14:creationId xmlns:p14="http://schemas.microsoft.com/office/powerpoint/2010/main" val="3944250610"/>
      </p:ext>
    </p:extLst>
  </p:cSld>
  <p:clrMapOvr>
    <a:masterClrMapping/>
  </p:clrMapOvr>
  <p:transition spd="slow" advTm="7018">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fill="hold"/>
                                        <p:tgtEl>
                                          <p:spTgt spid="10"/>
                                        </p:tgtEl>
                                        <p:attrNameLst>
                                          <p:attrName>ppt_x</p:attrName>
                                        </p:attrNameLst>
                                      </p:cBhvr>
                                      <p:tavLst>
                                        <p:tav tm="0">
                                          <p:val>
                                            <p:strVal val="0-#ppt_w/2"/>
                                          </p:val>
                                        </p:tav>
                                        <p:tav tm="100000">
                                          <p:val>
                                            <p:strVal val="#ppt_x"/>
                                          </p:val>
                                        </p:tav>
                                      </p:tavLst>
                                    </p:anim>
                                    <p:anim calcmode="lin" valueType="num">
                                      <p:cBhvr additive="base">
                                        <p:cTn id="12" dur="300" fill="hold"/>
                                        <p:tgtEl>
                                          <p:spTgt spid="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by="(-#ppt_w*2)" calcmode="lin" valueType="num">
                                      <p:cBhvr rctx="PPT">
                                        <p:cTn id="16" dur="200" autoRev="1" fill="hold">
                                          <p:stCondLst>
                                            <p:cond delay="0"/>
                                          </p:stCondLst>
                                        </p:cTn>
                                        <p:tgtEl>
                                          <p:spTgt spid="13"/>
                                        </p:tgtEl>
                                        <p:attrNameLst>
                                          <p:attrName>ppt_w</p:attrName>
                                        </p:attrNameLst>
                                      </p:cBhvr>
                                    </p:anim>
                                    <p:anim by="(#ppt_w*0.50)" calcmode="lin" valueType="num">
                                      <p:cBhvr>
                                        <p:cTn id="17" dur="200" decel="50000" autoRev="1" fill="hold">
                                          <p:stCondLst>
                                            <p:cond delay="0"/>
                                          </p:stCondLst>
                                        </p:cTn>
                                        <p:tgtEl>
                                          <p:spTgt spid="13"/>
                                        </p:tgtEl>
                                        <p:attrNameLst>
                                          <p:attrName>ppt_x</p:attrName>
                                        </p:attrNameLst>
                                      </p:cBhvr>
                                    </p:anim>
                                    <p:anim from="(-#ppt_h/2)" to="(#ppt_y)" calcmode="lin" valueType="num">
                                      <p:cBhvr>
                                        <p:cTn id="18" dur="400" fill="hold">
                                          <p:stCondLst>
                                            <p:cond delay="0"/>
                                          </p:stCondLst>
                                        </p:cTn>
                                        <p:tgtEl>
                                          <p:spTgt spid="13"/>
                                        </p:tgtEl>
                                        <p:attrNameLst>
                                          <p:attrName>ppt_y</p:attrName>
                                        </p:attrNameLst>
                                      </p:cBhvr>
                                    </p:anim>
                                    <p:animRot by="21600000">
                                      <p:cBhvr>
                                        <p:cTn id="19"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6">
            <a:extLst>
              <a:ext uri="{FF2B5EF4-FFF2-40B4-BE49-F238E27FC236}">
                <a16:creationId xmlns:a16="http://schemas.microsoft.com/office/drawing/2014/main" id="{72BA691F-475D-4041-977F-2915997E9E44}"/>
              </a:ext>
            </a:extLst>
          </p:cNvPr>
          <p:cNvSpPr>
            <a:spLocks/>
          </p:cNvSpPr>
          <p:nvPr/>
        </p:nvSpPr>
        <p:spPr bwMode="auto">
          <a:xfrm>
            <a:off x="3222404" y="3299943"/>
            <a:ext cx="5777134" cy="86680"/>
          </a:xfrm>
          <a:custGeom>
            <a:avLst/>
            <a:gdLst>
              <a:gd name="T0" fmla="*/ 2147483646 w 10272"/>
              <a:gd name="T1" fmla="*/ 2147483646 h 154"/>
              <a:gd name="T2" fmla="*/ 0 w 10272"/>
              <a:gd name="T3" fmla="*/ 0 h 154"/>
              <a:gd name="T4" fmla="*/ 2147483646 w 10272"/>
              <a:gd name="T5" fmla="*/ 0 h 154"/>
              <a:gd name="T6" fmla="*/ 2147483646 w 10272"/>
              <a:gd name="T7" fmla="*/ 2147483646 h 154"/>
              <a:gd name="T8" fmla="*/ 2147483646 w 10272"/>
              <a:gd name="T9" fmla="*/ 2147483646 h 1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72" h="154">
                <a:moveTo>
                  <a:pt x="98" y="154"/>
                </a:moveTo>
                <a:lnTo>
                  <a:pt x="0" y="0"/>
                </a:lnTo>
                <a:lnTo>
                  <a:pt x="10272" y="0"/>
                </a:lnTo>
                <a:lnTo>
                  <a:pt x="10272" y="154"/>
                </a:lnTo>
                <a:lnTo>
                  <a:pt x="98" y="15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74736" eaLnBrk="0" hangingPunct="0"/>
            <a:endParaRPr lang="zh-CN" altLang="en-US" sz="1328">
              <a:solidFill>
                <a:srgbClr val="2A495A"/>
              </a:solidFill>
            </a:endParaRPr>
          </a:p>
        </p:txBody>
      </p:sp>
      <p:sp>
        <p:nvSpPr>
          <p:cNvPr id="13" name="Freeform 7">
            <a:extLst>
              <a:ext uri="{FF2B5EF4-FFF2-40B4-BE49-F238E27FC236}">
                <a16:creationId xmlns:a16="http://schemas.microsoft.com/office/drawing/2014/main" id="{64107EDB-2BD3-459B-BD93-63328B6506E1}"/>
              </a:ext>
            </a:extLst>
          </p:cNvPr>
          <p:cNvSpPr>
            <a:spLocks/>
          </p:cNvSpPr>
          <p:nvPr/>
        </p:nvSpPr>
        <p:spPr bwMode="auto">
          <a:xfrm>
            <a:off x="1" y="3205062"/>
            <a:ext cx="3220061" cy="181561"/>
          </a:xfrm>
          <a:custGeom>
            <a:avLst/>
            <a:gdLst>
              <a:gd name="T0" fmla="*/ 2147483646 w 5725"/>
              <a:gd name="T1" fmla="*/ 0 h 322"/>
              <a:gd name="T2" fmla="*/ 2147483646 w 5725"/>
              <a:gd name="T3" fmla="*/ 2147483646 h 322"/>
              <a:gd name="T4" fmla="*/ 0 w 5725"/>
              <a:gd name="T5" fmla="*/ 2147483646 h 322"/>
              <a:gd name="T6" fmla="*/ 0 w 5725"/>
              <a:gd name="T7" fmla="*/ 0 h 322"/>
              <a:gd name="T8" fmla="*/ 2147483646 w 5725"/>
              <a:gd name="T9" fmla="*/ 0 h 3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25" h="322">
                <a:moveTo>
                  <a:pt x="5515" y="0"/>
                </a:moveTo>
                <a:lnTo>
                  <a:pt x="5725" y="322"/>
                </a:lnTo>
                <a:lnTo>
                  <a:pt x="0" y="322"/>
                </a:lnTo>
                <a:lnTo>
                  <a:pt x="0" y="0"/>
                </a:lnTo>
                <a:lnTo>
                  <a:pt x="5515"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74736" eaLnBrk="0" hangingPunct="0"/>
            <a:endParaRPr lang="zh-CN" altLang="en-US" sz="1328">
              <a:solidFill>
                <a:srgbClr val="2A495A"/>
              </a:solidFill>
            </a:endParaRPr>
          </a:p>
        </p:txBody>
      </p:sp>
      <p:sp>
        <p:nvSpPr>
          <p:cNvPr id="20" name="Freeform 15">
            <a:extLst>
              <a:ext uri="{FF2B5EF4-FFF2-40B4-BE49-F238E27FC236}">
                <a16:creationId xmlns:a16="http://schemas.microsoft.com/office/drawing/2014/main" id="{D71532C3-9599-441B-9927-A66F9536BF8F}"/>
              </a:ext>
            </a:extLst>
          </p:cNvPr>
          <p:cNvSpPr>
            <a:spLocks/>
          </p:cNvSpPr>
          <p:nvPr/>
        </p:nvSpPr>
        <p:spPr bwMode="auto">
          <a:xfrm>
            <a:off x="8714898" y="5292420"/>
            <a:ext cx="192103" cy="193274"/>
          </a:xfrm>
          <a:custGeom>
            <a:avLst/>
            <a:gdLst>
              <a:gd name="T0" fmla="*/ 2147483646 w 341"/>
              <a:gd name="T1" fmla="*/ 0 h 342"/>
              <a:gd name="T2" fmla="*/ 2147483646 w 341"/>
              <a:gd name="T3" fmla="*/ 0 h 342"/>
              <a:gd name="T4" fmla="*/ 2147483646 w 341"/>
              <a:gd name="T5" fmla="*/ 2147483646 h 342"/>
              <a:gd name="T6" fmla="*/ 2147483646 w 341"/>
              <a:gd name="T7" fmla="*/ 2147483646 h 342"/>
              <a:gd name="T8" fmla="*/ 2147483646 w 341"/>
              <a:gd name="T9" fmla="*/ 2147483646 h 342"/>
              <a:gd name="T10" fmla="*/ 2147483646 w 341"/>
              <a:gd name="T11" fmla="*/ 2147483646 h 342"/>
              <a:gd name="T12" fmla="*/ 0 w 341"/>
              <a:gd name="T13" fmla="*/ 2147483646 h 342"/>
              <a:gd name="T14" fmla="*/ 0 w 341"/>
              <a:gd name="T15" fmla="*/ 2147483646 h 342"/>
              <a:gd name="T16" fmla="*/ 2147483646 w 341"/>
              <a:gd name="T17" fmla="*/ 0 h 3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1" h="342">
                <a:moveTo>
                  <a:pt x="22" y="0"/>
                </a:moveTo>
                <a:lnTo>
                  <a:pt x="319" y="0"/>
                </a:lnTo>
                <a:cubicBezTo>
                  <a:pt x="331" y="0"/>
                  <a:pt x="341" y="10"/>
                  <a:pt x="341" y="23"/>
                </a:cubicBezTo>
                <a:lnTo>
                  <a:pt x="341" y="319"/>
                </a:lnTo>
                <a:cubicBezTo>
                  <a:pt x="341" y="332"/>
                  <a:pt x="331" y="342"/>
                  <a:pt x="319" y="342"/>
                </a:cubicBezTo>
                <a:lnTo>
                  <a:pt x="22" y="342"/>
                </a:lnTo>
                <a:cubicBezTo>
                  <a:pt x="10" y="342"/>
                  <a:pt x="0" y="332"/>
                  <a:pt x="0" y="319"/>
                </a:cubicBezTo>
                <a:lnTo>
                  <a:pt x="0" y="23"/>
                </a:lnTo>
                <a:cubicBezTo>
                  <a:pt x="0" y="10"/>
                  <a:pt x="10" y="0"/>
                  <a:pt x="22"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74736" eaLnBrk="0" hangingPunct="0"/>
            <a:endParaRPr lang="zh-CN" altLang="en-US" sz="1328">
              <a:solidFill>
                <a:srgbClr val="2A495A"/>
              </a:solidFill>
            </a:endParaRPr>
          </a:p>
        </p:txBody>
      </p:sp>
      <p:sp>
        <p:nvSpPr>
          <p:cNvPr id="21" name="Freeform 16">
            <a:extLst>
              <a:ext uri="{FF2B5EF4-FFF2-40B4-BE49-F238E27FC236}">
                <a16:creationId xmlns:a16="http://schemas.microsoft.com/office/drawing/2014/main" id="{6584F393-3843-452A-BC48-5D5902261E21}"/>
              </a:ext>
            </a:extLst>
          </p:cNvPr>
          <p:cNvSpPr>
            <a:spLocks/>
          </p:cNvSpPr>
          <p:nvPr/>
        </p:nvSpPr>
        <p:spPr bwMode="auto">
          <a:xfrm>
            <a:off x="8518110" y="5093289"/>
            <a:ext cx="190932" cy="192103"/>
          </a:xfrm>
          <a:custGeom>
            <a:avLst/>
            <a:gdLst>
              <a:gd name="T0" fmla="*/ 2147483646 w 341"/>
              <a:gd name="T1" fmla="*/ 0 h 342"/>
              <a:gd name="T2" fmla="*/ 2147483646 w 341"/>
              <a:gd name="T3" fmla="*/ 0 h 342"/>
              <a:gd name="T4" fmla="*/ 2147483646 w 341"/>
              <a:gd name="T5" fmla="*/ 2147483646 h 342"/>
              <a:gd name="T6" fmla="*/ 2147483646 w 341"/>
              <a:gd name="T7" fmla="*/ 2147483646 h 342"/>
              <a:gd name="T8" fmla="*/ 2147483646 w 341"/>
              <a:gd name="T9" fmla="*/ 2147483646 h 342"/>
              <a:gd name="T10" fmla="*/ 2147483646 w 341"/>
              <a:gd name="T11" fmla="*/ 2147483646 h 342"/>
              <a:gd name="T12" fmla="*/ 0 w 341"/>
              <a:gd name="T13" fmla="*/ 2147483646 h 342"/>
              <a:gd name="T14" fmla="*/ 0 w 341"/>
              <a:gd name="T15" fmla="*/ 2147483646 h 342"/>
              <a:gd name="T16" fmla="*/ 2147483646 w 341"/>
              <a:gd name="T17" fmla="*/ 0 h 3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1" h="342">
                <a:moveTo>
                  <a:pt x="22" y="0"/>
                </a:moveTo>
                <a:lnTo>
                  <a:pt x="319" y="0"/>
                </a:lnTo>
                <a:cubicBezTo>
                  <a:pt x="331" y="0"/>
                  <a:pt x="341" y="10"/>
                  <a:pt x="341" y="22"/>
                </a:cubicBezTo>
                <a:lnTo>
                  <a:pt x="341" y="319"/>
                </a:lnTo>
                <a:cubicBezTo>
                  <a:pt x="341" y="331"/>
                  <a:pt x="331" y="342"/>
                  <a:pt x="319" y="342"/>
                </a:cubicBezTo>
                <a:lnTo>
                  <a:pt x="22" y="342"/>
                </a:lnTo>
                <a:cubicBezTo>
                  <a:pt x="10" y="342"/>
                  <a:pt x="0" y="331"/>
                  <a:pt x="0" y="319"/>
                </a:cubicBezTo>
                <a:lnTo>
                  <a:pt x="0" y="22"/>
                </a:lnTo>
                <a:cubicBezTo>
                  <a:pt x="0" y="10"/>
                  <a:pt x="10" y="0"/>
                  <a:pt x="2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74736" eaLnBrk="0" hangingPunct="0"/>
            <a:endParaRPr lang="zh-CN" altLang="en-US" sz="1328">
              <a:solidFill>
                <a:srgbClr val="2A495A"/>
              </a:solidFill>
            </a:endParaRPr>
          </a:p>
        </p:txBody>
      </p:sp>
      <p:sp>
        <p:nvSpPr>
          <p:cNvPr id="22" name="Freeform 17">
            <a:extLst>
              <a:ext uri="{FF2B5EF4-FFF2-40B4-BE49-F238E27FC236}">
                <a16:creationId xmlns:a16="http://schemas.microsoft.com/office/drawing/2014/main" id="{E5593639-0394-4AE1-9402-3CBCCB134736}"/>
              </a:ext>
            </a:extLst>
          </p:cNvPr>
          <p:cNvSpPr>
            <a:spLocks/>
          </p:cNvSpPr>
          <p:nvPr/>
        </p:nvSpPr>
        <p:spPr bwMode="auto">
          <a:xfrm>
            <a:off x="8716070" y="4900016"/>
            <a:ext cx="193274" cy="193274"/>
          </a:xfrm>
          <a:custGeom>
            <a:avLst/>
            <a:gdLst>
              <a:gd name="T0" fmla="*/ 2147483646 w 342"/>
              <a:gd name="T1" fmla="*/ 0 h 341"/>
              <a:gd name="T2" fmla="*/ 2147483646 w 342"/>
              <a:gd name="T3" fmla="*/ 0 h 341"/>
              <a:gd name="T4" fmla="*/ 2147483646 w 342"/>
              <a:gd name="T5" fmla="*/ 2147483646 h 341"/>
              <a:gd name="T6" fmla="*/ 2147483646 w 342"/>
              <a:gd name="T7" fmla="*/ 2147483646 h 341"/>
              <a:gd name="T8" fmla="*/ 2147483646 w 342"/>
              <a:gd name="T9" fmla="*/ 2147483646 h 341"/>
              <a:gd name="T10" fmla="*/ 2147483646 w 342"/>
              <a:gd name="T11" fmla="*/ 2147483646 h 341"/>
              <a:gd name="T12" fmla="*/ 0 w 342"/>
              <a:gd name="T13" fmla="*/ 2147483646 h 341"/>
              <a:gd name="T14" fmla="*/ 0 w 342"/>
              <a:gd name="T15" fmla="*/ 2147483646 h 341"/>
              <a:gd name="T16" fmla="*/ 2147483646 w 342"/>
              <a:gd name="T17" fmla="*/ 0 h 3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2" h="341">
                <a:moveTo>
                  <a:pt x="23" y="0"/>
                </a:moveTo>
                <a:lnTo>
                  <a:pt x="319" y="0"/>
                </a:lnTo>
                <a:cubicBezTo>
                  <a:pt x="332" y="0"/>
                  <a:pt x="342" y="10"/>
                  <a:pt x="342" y="22"/>
                </a:cubicBezTo>
                <a:lnTo>
                  <a:pt x="342" y="319"/>
                </a:lnTo>
                <a:cubicBezTo>
                  <a:pt x="342" y="331"/>
                  <a:pt x="332" y="341"/>
                  <a:pt x="319" y="341"/>
                </a:cubicBezTo>
                <a:lnTo>
                  <a:pt x="23" y="341"/>
                </a:lnTo>
                <a:cubicBezTo>
                  <a:pt x="10" y="341"/>
                  <a:pt x="0" y="331"/>
                  <a:pt x="0" y="319"/>
                </a:cubicBezTo>
                <a:lnTo>
                  <a:pt x="0" y="22"/>
                </a:lnTo>
                <a:cubicBezTo>
                  <a:pt x="0" y="10"/>
                  <a:pt x="10" y="0"/>
                  <a:pt x="2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74736" eaLnBrk="0" hangingPunct="0"/>
            <a:endParaRPr lang="zh-CN" altLang="en-US" sz="1328">
              <a:solidFill>
                <a:srgbClr val="2A495A"/>
              </a:solidFill>
            </a:endParaRPr>
          </a:p>
        </p:txBody>
      </p:sp>
      <p:sp>
        <p:nvSpPr>
          <p:cNvPr id="23" name="Freeform 18">
            <a:extLst>
              <a:ext uri="{FF2B5EF4-FFF2-40B4-BE49-F238E27FC236}">
                <a16:creationId xmlns:a16="http://schemas.microsoft.com/office/drawing/2014/main" id="{87E977ED-33EA-435E-90C4-E5EF7ACCA3D4}"/>
              </a:ext>
            </a:extLst>
          </p:cNvPr>
          <p:cNvSpPr>
            <a:spLocks/>
          </p:cNvSpPr>
          <p:nvPr/>
        </p:nvSpPr>
        <p:spPr bwMode="auto">
          <a:xfrm>
            <a:off x="8318980" y="5292420"/>
            <a:ext cx="190932" cy="193274"/>
          </a:xfrm>
          <a:custGeom>
            <a:avLst/>
            <a:gdLst>
              <a:gd name="T0" fmla="*/ 2147483646 w 341"/>
              <a:gd name="T1" fmla="*/ 0 h 342"/>
              <a:gd name="T2" fmla="*/ 2147483646 w 341"/>
              <a:gd name="T3" fmla="*/ 0 h 342"/>
              <a:gd name="T4" fmla="*/ 2147483646 w 341"/>
              <a:gd name="T5" fmla="*/ 2147483646 h 342"/>
              <a:gd name="T6" fmla="*/ 2147483646 w 341"/>
              <a:gd name="T7" fmla="*/ 2147483646 h 342"/>
              <a:gd name="T8" fmla="*/ 2147483646 w 341"/>
              <a:gd name="T9" fmla="*/ 2147483646 h 342"/>
              <a:gd name="T10" fmla="*/ 2147483646 w 341"/>
              <a:gd name="T11" fmla="*/ 2147483646 h 342"/>
              <a:gd name="T12" fmla="*/ 0 w 341"/>
              <a:gd name="T13" fmla="*/ 2147483646 h 342"/>
              <a:gd name="T14" fmla="*/ 0 w 341"/>
              <a:gd name="T15" fmla="*/ 2147483646 h 342"/>
              <a:gd name="T16" fmla="*/ 2147483646 w 341"/>
              <a:gd name="T17" fmla="*/ 0 h 3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1" h="342">
                <a:moveTo>
                  <a:pt x="22" y="0"/>
                </a:moveTo>
                <a:lnTo>
                  <a:pt x="319" y="0"/>
                </a:lnTo>
                <a:cubicBezTo>
                  <a:pt x="331" y="0"/>
                  <a:pt x="341" y="10"/>
                  <a:pt x="341" y="23"/>
                </a:cubicBezTo>
                <a:lnTo>
                  <a:pt x="341" y="319"/>
                </a:lnTo>
                <a:cubicBezTo>
                  <a:pt x="341" y="332"/>
                  <a:pt x="331" y="342"/>
                  <a:pt x="319" y="342"/>
                </a:cubicBezTo>
                <a:lnTo>
                  <a:pt x="22" y="342"/>
                </a:lnTo>
                <a:cubicBezTo>
                  <a:pt x="10" y="342"/>
                  <a:pt x="0" y="332"/>
                  <a:pt x="0" y="319"/>
                </a:cubicBezTo>
                <a:lnTo>
                  <a:pt x="0" y="23"/>
                </a:lnTo>
                <a:cubicBezTo>
                  <a:pt x="0" y="10"/>
                  <a:pt x="10" y="0"/>
                  <a:pt x="2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74736" eaLnBrk="0" hangingPunct="0"/>
            <a:endParaRPr lang="zh-CN" altLang="en-US" sz="1328">
              <a:solidFill>
                <a:srgbClr val="2A495A"/>
              </a:solidFill>
            </a:endParaRPr>
          </a:p>
        </p:txBody>
      </p:sp>
      <p:pic>
        <p:nvPicPr>
          <p:cNvPr id="2" name="党政.mp3">
            <a:hlinkClick r:id="" action="ppaction://media"/>
            <a:extLst>
              <a:ext uri="{FF2B5EF4-FFF2-40B4-BE49-F238E27FC236}">
                <a16:creationId xmlns:a16="http://schemas.microsoft.com/office/drawing/2014/main" id="{0A9B79D8-8418-4286-835A-D620EECC4E22}"/>
              </a:ext>
            </a:extLst>
          </p:cNvPr>
          <p:cNvPicPr>
            <a:picLocks noRot="1" noChangeAspect="1"/>
          </p:cNvPicPr>
          <p:nvPr>
            <a:audioFile r:link="rId1"/>
          </p:nvPr>
        </p:nvPicPr>
        <p:blipFill>
          <a:blip r:embed="rId4">
            <a:extLst>
              <a:ext uri="{28A0092B-C50C-407E-A947-70E740481C1C}">
                <a14:useLocalDpi xmlns:a14="http://schemas.microsoft.com/office/drawing/2010/main" val="0"/>
              </a:ext>
            </a:extLst>
          </a:blip>
          <a:srcRect/>
          <a:stretch>
            <a:fillRect/>
          </a:stretch>
        </p:blipFill>
        <p:spPr bwMode="auto">
          <a:xfrm>
            <a:off x="9114331" y="4998410"/>
            <a:ext cx="449801" cy="449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 name="图片 3">
            <a:extLst>
              <a:ext uri="{FF2B5EF4-FFF2-40B4-BE49-F238E27FC236}">
                <a16:creationId xmlns:a16="http://schemas.microsoft.com/office/drawing/2014/main" id="{15AA7365-86B3-4F1F-B79F-510D3688E65B}"/>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5618" y="4731341"/>
            <a:ext cx="3706174" cy="705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a:extLst>
              <a:ext uri="{FF2B5EF4-FFF2-40B4-BE49-F238E27FC236}">
                <a16:creationId xmlns:a16="http://schemas.microsoft.com/office/drawing/2014/main" id="{5E3E7B6C-54A6-4932-9184-FA12738CAA5B}"/>
              </a:ext>
            </a:extLst>
          </p:cNvPr>
          <p:cNvPicPr>
            <a:picLocks noChangeAspect="1"/>
          </p:cNvPicPr>
          <p:nvPr/>
        </p:nvPicPr>
        <p:blipFill rotWithShape="1">
          <a:blip r:embed="rId6">
            <a:duotone>
              <a:prstClr val="black"/>
              <a:schemeClr val="accent4">
                <a:tint val="45000"/>
                <a:satMod val="400000"/>
              </a:schemeClr>
            </a:duotone>
            <a:extLst>
              <a:ext uri="{28A0092B-C50C-407E-A947-70E740481C1C}">
                <a14:useLocalDpi xmlns:a14="http://schemas.microsoft.com/office/drawing/2010/main" val="0"/>
              </a:ext>
            </a:extLst>
          </a:blip>
          <a:srcRect l="1019"/>
          <a:stretch/>
        </p:blipFill>
        <p:spPr>
          <a:xfrm>
            <a:off x="5516" y="0"/>
            <a:ext cx="8994021" cy="3333914"/>
          </a:xfrm>
          <a:prstGeom prst="rect">
            <a:avLst/>
          </a:prstGeom>
        </p:spPr>
      </p:pic>
    </p:spTree>
    <p:extLst>
      <p:ext uri="{BB962C8B-B14F-4D97-AF65-F5344CB8AC3E}">
        <p14:creationId xmlns:p14="http://schemas.microsoft.com/office/powerpoint/2010/main" val="720285276"/>
      </p:ext>
    </p:extLst>
  </p:cSld>
  <p:clrMapOvr>
    <a:masterClrMapping/>
  </p:clrMapOvr>
  <p:transition spd="slow" advTm="7681">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nodeType="afterGroup">
                            <p:stCondLst>
                              <p:cond delay="0"/>
                            </p:stCondLst>
                            <p:childTnLst>
                              <p:par>
                                <p:cTn id="8" presetID="2" presetClass="entr" presetSubtype="8"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additive="base">
                                        <p:cTn id="10" dur="500" fill="hold"/>
                                        <p:tgtEl>
                                          <p:spTgt spid="13"/>
                                        </p:tgtEl>
                                        <p:attrNameLst>
                                          <p:attrName>ppt_x</p:attrName>
                                        </p:attrNameLst>
                                      </p:cBhvr>
                                      <p:tavLst>
                                        <p:tav tm="0">
                                          <p:val>
                                            <p:strVal val="0-#ppt_w/2"/>
                                          </p:val>
                                        </p:tav>
                                        <p:tav tm="100000">
                                          <p:val>
                                            <p:strVal val="#ppt_x"/>
                                          </p:val>
                                        </p:tav>
                                      </p:tavLst>
                                    </p:anim>
                                    <p:anim calcmode="lin" valueType="num">
                                      <p:cBhvr additive="base">
                                        <p:cTn id="11" dur="500" fill="hold"/>
                                        <p:tgtEl>
                                          <p:spTgt spid="13"/>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1+#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500"/>
                            </p:stCondLst>
                            <p:childTnLst>
                              <p:par>
                                <p:cTn id="17" presetID="2" presetClass="entr" presetSubtype="9"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stCondLst>
                                    <p:cond delay="1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0-#ppt_h/2"/>
                                          </p:val>
                                        </p:tav>
                                        <p:tav tm="100000">
                                          <p:val>
                                            <p:strVal val="#ppt_y"/>
                                          </p:val>
                                        </p:tav>
                                      </p:tavLst>
                                    </p:anim>
                                  </p:childTnLst>
                                </p:cTn>
                              </p:par>
                              <p:par>
                                <p:cTn id="25" presetID="2" presetClass="entr" presetSubtype="9" fill="hold" nodeType="withEffect">
                                  <p:stCondLst>
                                    <p:cond delay="20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0-#ppt_w/2"/>
                                          </p:val>
                                        </p:tav>
                                        <p:tav tm="100000">
                                          <p:val>
                                            <p:strVal val="#ppt_x"/>
                                          </p:val>
                                        </p:tav>
                                      </p:tavLst>
                                    </p:anim>
                                    <p:anim calcmode="lin" valueType="num">
                                      <p:cBhvr additive="base">
                                        <p:cTn id="28" dur="500" fill="hold"/>
                                        <p:tgtEl>
                                          <p:spTgt spid="22"/>
                                        </p:tgtEl>
                                        <p:attrNameLst>
                                          <p:attrName>ppt_y</p:attrName>
                                        </p:attrNameLst>
                                      </p:cBhvr>
                                      <p:tavLst>
                                        <p:tav tm="0">
                                          <p:val>
                                            <p:strVal val="0-#ppt_h/2"/>
                                          </p:val>
                                        </p:tav>
                                        <p:tav tm="100000">
                                          <p:val>
                                            <p:strVal val="#ppt_y"/>
                                          </p:val>
                                        </p:tav>
                                      </p:tavLst>
                                    </p:anim>
                                  </p:childTnLst>
                                </p:cTn>
                              </p:par>
                              <p:par>
                                <p:cTn id="29" presetID="2" presetClass="entr" presetSubtype="9" fill="hold" nodeType="withEffect">
                                  <p:stCondLst>
                                    <p:cond delay="3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0-#ppt_w/2"/>
                                          </p:val>
                                        </p:tav>
                                        <p:tav tm="100000">
                                          <p:val>
                                            <p:strVal val="#ppt_x"/>
                                          </p:val>
                                        </p:tav>
                                      </p:tavLst>
                                    </p:anim>
                                    <p:anim calcmode="lin" valueType="num">
                                      <p:cBhvr additive="base">
                                        <p:cTn id="32"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3" repeatCount="indefinite" fill="remove"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2_默认设计模板">
  <a:themeElements>
    <a:clrScheme name="自定义 1">
      <a:dk1>
        <a:srgbClr val="2A495A"/>
      </a:dk1>
      <a:lt1>
        <a:srgbClr val="00A2C2"/>
      </a:lt1>
      <a:dk2>
        <a:srgbClr val="ED5A00"/>
      </a:dk2>
      <a:lt2>
        <a:srgbClr val="F3F3F3"/>
      </a:lt2>
      <a:accent1>
        <a:srgbClr val="4E4B49"/>
      </a:accent1>
      <a:accent2>
        <a:srgbClr val="FFFFFF"/>
      </a:accent2>
      <a:accent3>
        <a:srgbClr val="2A495A"/>
      </a:accent3>
      <a:accent4>
        <a:srgbClr val="00A2C2"/>
      </a:accent4>
      <a:accent5>
        <a:srgbClr val="ED5A00"/>
      </a:accent5>
      <a:accent6>
        <a:srgbClr val="4E4B49"/>
      </a:accent6>
      <a:hlink>
        <a:srgbClr val="F3F3F3"/>
      </a:hlink>
      <a:folHlink>
        <a:srgbClr val="59595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2766</TotalTime>
  <Words>5235</Words>
  <Application>Microsoft Office PowerPoint</Application>
  <PresentationFormat>自定义</PresentationFormat>
  <Paragraphs>316</Paragraphs>
  <Slides>44</Slides>
  <Notes>44</Notes>
  <HiddenSlides>0</HiddenSlides>
  <MMClips>2</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44</vt:i4>
      </vt:variant>
    </vt:vector>
  </HeadingPairs>
  <TitlesOfParts>
    <vt:vector size="52" baseType="lpstr">
      <vt:lpstr>仿宋_GB2312</vt:lpstr>
      <vt:lpstr>楷体</vt:lpstr>
      <vt:lpstr>宋体</vt:lpstr>
      <vt:lpstr>微软雅黑</vt:lpstr>
      <vt:lpstr>Arial</vt:lpstr>
      <vt:lpstr>Calibri</vt:lpstr>
      <vt:lpstr>Wingdings</vt:lpstr>
      <vt:lpstr>2_默认设计模板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yellownancy</dc:creator>
  <cp:lastModifiedBy>镯 子</cp:lastModifiedBy>
  <cp:revision>37</cp:revision>
  <dcterms:created xsi:type="dcterms:W3CDTF">2013-01-25T01:44:00Z</dcterms:created>
  <dcterms:modified xsi:type="dcterms:W3CDTF">2018-08-11T02:26:03Z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